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 id="269" r:id="rId15"/>
    <p:sldId id="270" r:id="rId16"/>
    <p:sldId id="271"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29" autoAdjust="0"/>
  </p:normalViewPr>
  <p:slideViewPr>
    <p:cSldViewPr>
      <p:cViewPr varScale="1">
        <p:scale>
          <a:sx n="157" d="100"/>
          <a:sy n="157" d="100"/>
        </p:scale>
        <p:origin x="191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3634FAB-E740-4504-B96D-F79FC956EB9F}" type="datetimeFigureOut">
              <a:rPr lang="ru-RU" smtClean="0"/>
              <a:pPr/>
              <a:t>22.01.2018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8254505-8F28-4CAC-94DF-DAD39C44AFA3}" type="slidenum">
              <a:rPr lang="ru-RU" smtClean="0"/>
              <a:pPr/>
              <a:t>‹#›</a:t>
            </a:fld>
            <a:endParaRPr lang="ru-RU"/>
          </a:p>
        </p:txBody>
      </p:sp>
    </p:spTree>
    <p:extLst>
      <p:ext uri="{BB962C8B-B14F-4D97-AF65-F5344CB8AC3E}">
        <p14:creationId xmlns:p14="http://schemas.microsoft.com/office/powerpoint/2010/main" val="249243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254505-8F28-4CAC-94DF-DAD39C44AFA3}" type="slidenum">
              <a:rPr lang="ru-RU" smtClean="0"/>
              <a:pPr/>
              <a:t>9</a:t>
            </a:fld>
            <a:endParaRPr lang="ru-RU"/>
          </a:p>
        </p:txBody>
      </p:sp>
    </p:spTree>
    <p:extLst>
      <p:ext uri="{BB962C8B-B14F-4D97-AF65-F5344CB8AC3E}">
        <p14:creationId xmlns:p14="http://schemas.microsoft.com/office/powerpoint/2010/main" val="36741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ВР\помним гордимся\006_0.jpg"/>
          <p:cNvPicPr>
            <a:picLocks noChangeAspect="1" noChangeArrowheads="1"/>
          </p:cNvPicPr>
          <p:nvPr/>
        </p:nvPicPr>
        <p:blipFill>
          <a:blip r:embed="rId2" cstate="print"/>
          <a:srcRect/>
          <a:stretch>
            <a:fillRect/>
          </a:stretch>
        </p:blipFill>
        <p:spPr bwMode="auto">
          <a:xfrm>
            <a:off x="0" y="0"/>
            <a:ext cx="9152014" cy="6858000"/>
          </a:xfrm>
          <a:prstGeom prst="rect">
            <a:avLst/>
          </a:prstGeom>
          <a:noFill/>
        </p:spPr>
      </p:pic>
      <p:sp>
        <p:nvSpPr>
          <p:cNvPr id="2" name="Заголовок 1"/>
          <p:cNvSpPr>
            <a:spLocks noGrp="1"/>
          </p:cNvSpPr>
          <p:nvPr>
            <p:ph type="title"/>
          </p:nvPr>
        </p:nvSpPr>
        <p:spPr>
          <a:xfrm>
            <a:off x="539552" y="274638"/>
            <a:ext cx="8147248" cy="5098578"/>
          </a:xfrm>
        </p:spPr>
        <p:txBody>
          <a:bodyPr>
            <a:noAutofit/>
          </a:bodyPr>
          <a:lstStyle/>
          <a:p>
            <a:r>
              <a:rPr lang="ru-RU" sz="4000" dirty="0" smtClean="0">
                <a:solidFill>
                  <a:schemeClr val="bg1">
                    <a:lumMod val="95000"/>
                  </a:schemeClr>
                </a:solidFill>
                <a:latin typeface="Times New Roman" pitchFamily="18" charset="0"/>
                <a:cs typeface="Times New Roman" pitchFamily="18" charset="0"/>
              </a:rPr>
              <a:t>Патриотическая акция </a:t>
            </a:r>
            <a:br>
              <a:rPr lang="ru-RU" sz="4000" dirty="0" smtClean="0">
                <a:solidFill>
                  <a:schemeClr val="bg1">
                    <a:lumMod val="95000"/>
                  </a:schemeClr>
                </a:solidFill>
                <a:latin typeface="Times New Roman" pitchFamily="18" charset="0"/>
                <a:cs typeface="Times New Roman" pitchFamily="18" charset="0"/>
              </a:rPr>
            </a:br>
            <a:r>
              <a:rPr lang="ru-RU" sz="4000" dirty="0" smtClean="0">
                <a:solidFill>
                  <a:schemeClr val="bg1">
                    <a:lumMod val="95000"/>
                  </a:schemeClr>
                </a:solidFill>
                <a:latin typeface="Times New Roman" pitchFamily="18" charset="0"/>
                <a:cs typeface="Times New Roman" pitchFamily="18" charset="0"/>
              </a:rPr>
              <a:t>«Помним. Гордимся. Наследуем», посвященная 75-летию освобождения Апшеронского района от немецко-фашистских захватчиков</a:t>
            </a:r>
            <a:br>
              <a:rPr lang="ru-RU" sz="4000" dirty="0" smtClean="0">
                <a:solidFill>
                  <a:schemeClr val="bg1">
                    <a:lumMod val="95000"/>
                  </a:schemeClr>
                </a:solidFill>
                <a:latin typeface="Times New Roman" pitchFamily="18" charset="0"/>
                <a:cs typeface="Times New Roman" pitchFamily="18" charset="0"/>
              </a:rPr>
            </a:br>
            <a:r>
              <a:rPr lang="ru-RU" sz="4000" dirty="0" smtClean="0">
                <a:solidFill>
                  <a:schemeClr val="bg1">
                    <a:lumMod val="95000"/>
                  </a:schemeClr>
                </a:solidFill>
                <a:latin typeface="Times New Roman" pitchFamily="18" charset="0"/>
                <a:cs typeface="Times New Roman" pitchFamily="18" charset="0"/>
              </a:rPr>
              <a:t>МБОУСОШ №28</a:t>
            </a:r>
            <a:br>
              <a:rPr lang="ru-RU" sz="4000" dirty="0" smtClean="0">
                <a:solidFill>
                  <a:schemeClr val="bg1">
                    <a:lumMod val="95000"/>
                  </a:schemeClr>
                </a:solidFill>
                <a:latin typeface="Times New Roman" pitchFamily="18" charset="0"/>
                <a:cs typeface="Times New Roman" pitchFamily="18" charset="0"/>
              </a:rPr>
            </a:br>
            <a:r>
              <a:rPr lang="ru-RU" sz="4000" dirty="0" smtClean="0">
                <a:solidFill>
                  <a:schemeClr val="bg1">
                    <a:lumMod val="95000"/>
                  </a:schemeClr>
                </a:solidFill>
                <a:latin typeface="Times New Roman" pitchFamily="18" charset="0"/>
                <a:cs typeface="Times New Roman" pitchFamily="18" charset="0"/>
              </a:rPr>
              <a:t>пос. Новые Поляны</a:t>
            </a:r>
            <a:endParaRPr lang="ru-RU" sz="4000" dirty="0">
              <a:solidFill>
                <a:schemeClr val="bg1">
                  <a:lumMod val="9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619672" y="5805264"/>
            <a:ext cx="7067128" cy="320899"/>
          </a:xfrm>
        </p:spPr>
        <p:txBody>
          <a:bodyPr>
            <a:normAutofit fontScale="55000" lnSpcReduction="20000"/>
          </a:bodyPr>
          <a:lstStyle/>
          <a:p>
            <a:endParaRPr lang="ru-RU" dirty="0"/>
          </a:p>
        </p:txBody>
      </p:sp>
      <p:sp>
        <p:nvSpPr>
          <p:cNvPr id="7" name="Заголовок 1"/>
          <p:cNvSpPr txBox="1">
            <a:spLocks/>
          </p:cNvSpPr>
          <p:nvPr/>
        </p:nvSpPr>
        <p:spPr>
          <a:xfrm>
            <a:off x="539552" y="1484784"/>
            <a:ext cx="8147248"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Заголовок 1"/>
          <p:cNvSpPr txBox="1">
            <a:spLocks/>
          </p:cNvSpPr>
          <p:nvPr/>
        </p:nvSpPr>
        <p:spPr>
          <a:xfrm>
            <a:off x="539552" y="1556792"/>
            <a:ext cx="8147248" cy="8501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6684533" y="274638"/>
            <a:ext cx="2495979" cy="2002234"/>
          </a:xfrm>
        </p:spPr>
        <p:txBody>
          <a:bodyPr>
            <a:normAutofit fontScale="90000"/>
          </a:bodyPr>
          <a:lstStyle/>
          <a:p>
            <a:r>
              <a:rPr lang="ru-RU" dirty="0" smtClean="0">
                <a:solidFill>
                  <a:schemeClr val="accent5">
                    <a:lumMod val="60000"/>
                    <a:lumOff val="40000"/>
                  </a:schemeClr>
                </a:solidFill>
                <a:latin typeface="Times New Roman" pitchFamily="18" charset="0"/>
                <a:cs typeface="Times New Roman" pitchFamily="18" charset="0"/>
              </a:rPr>
              <a:t>Боевое донесение </a:t>
            </a:r>
            <a:endParaRPr lang="ru-RU" dirty="0">
              <a:solidFill>
                <a:schemeClr val="accent5">
                  <a:lumMod val="60000"/>
                  <a:lumOff val="4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a:p>
        </p:txBody>
      </p:sp>
      <p:pic>
        <p:nvPicPr>
          <p:cNvPr id="2049" name="Picture 1" descr="D:\ВР\помним гордимся\20180120_111122.jpg"/>
          <p:cNvPicPr>
            <a:picLocks noChangeAspect="1" noChangeArrowheads="1"/>
          </p:cNvPicPr>
          <p:nvPr/>
        </p:nvPicPr>
        <p:blipFill>
          <a:blip r:embed="rId3" cstate="print"/>
          <a:srcRect/>
          <a:stretch>
            <a:fillRect/>
          </a:stretch>
        </p:blipFill>
        <p:spPr bwMode="auto">
          <a:xfrm>
            <a:off x="0" y="0"/>
            <a:ext cx="6684533" cy="6858000"/>
          </a:xfrm>
          <a:prstGeom prst="rect">
            <a:avLst/>
          </a:prstGeom>
          <a:noFill/>
        </p:spPr>
      </p:pic>
      <p:sp>
        <p:nvSpPr>
          <p:cNvPr id="9" name="Текст 2"/>
          <p:cNvSpPr txBox="1">
            <a:spLocks/>
          </p:cNvSpPr>
          <p:nvPr/>
        </p:nvSpPr>
        <p:spPr>
          <a:xfrm>
            <a:off x="2051720" y="5589240"/>
            <a:ext cx="404018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smtClean="0">
                <a:ln>
                  <a:noFill/>
                </a:ln>
                <a:solidFill>
                  <a:schemeClr val="tx1"/>
                </a:solidFill>
                <a:effectLst/>
                <a:uLnTx/>
                <a:uFillTx/>
                <a:latin typeface="+mn-lt"/>
                <a:ea typeface="+mn-ea"/>
                <a:cs typeface="+mn-cs"/>
              </a:rPr>
              <a:t>	</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1025" name="Rectangle 1"/>
          <p:cNvSpPr>
            <a:spLocks noChangeArrowheads="1"/>
          </p:cNvSpPr>
          <p:nvPr/>
        </p:nvSpPr>
        <p:spPr bwMode="auto">
          <a:xfrm>
            <a:off x="323528" y="194484"/>
            <a:ext cx="882047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На основании боевого донесения № 15 от  24 января 43 г. уже в</a:t>
            </a:r>
            <a:r>
              <a:rPr kumimoji="0" lang="ru-RU" sz="3200"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10.15 утра 24 января</a:t>
            </a:r>
            <a:r>
              <a:rPr kumimoji="0" lang="ru-RU"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r>
              <a:rPr kumimoji="0" lang="ru-RU" sz="32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32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расположение частей 9 ГСД было следующее: 818 полк – хутор </a:t>
            </a:r>
            <a:r>
              <a:rPr kumimoji="0" lang="ru-RU" sz="32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Самурский</a:t>
            </a:r>
            <a:r>
              <a:rPr kumimoji="0" lang="ru-RU" sz="32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193 полк – северная окраина станицы, 1329 – южная окраина станицы. 	И самое главное – командный пункт было решено организовать в станице </a:t>
            </a:r>
            <a:r>
              <a:rPr kumimoji="0" lang="ru-RU" sz="32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Самурской</a:t>
            </a:r>
            <a:r>
              <a:rPr kumimoji="0" lang="ru-RU" sz="32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в 5.00 утра 25 января 1943 г.</a:t>
            </a:r>
            <a:r>
              <a:rPr kumimoji="0" lang="ru-RU" sz="32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Вероятно, поэтому, датой освобождения станицы и считается 25 января. В то время, как реально она была освобождена уже утром 24 января!    </a:t>
            </a:r>
            <a:endParaRPr kumimoji="0" lang="ru-RU" sz="3200" b="0"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sp>
        <p:nvSpPr>
          <p:cNvPr id="7" name="Текст 2"/>
          <p:cNvSpPr txBox="1">
            <a:spLocks/>
          </p:cNvSpPr>
          <p:nvPr/>
        </p:nvSpPr>
        <p:spPr>
          <a:xfrm>
            <a:off x="2051720" y="5589240"/>
            <a:ext cx="4040188"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smtClean="0">
                <a:ln>
                  <a:noFill/>
                </a:ln>
                <a:solidFill>
                  <a:schemeClr val="tx1"/>
                </a:solidFill>
                <a:effectLst/>
                <a:uLnTx/>
                <a:uFillTx/>
                <a:latin typeface="+mn-lt"/>
                <a:ea typeface="+mn-ea"/>
                <a:cs typeface="+mn-cs"/>
              </a:rPr>
              <a:t>	</a:t>
            </a:r>
            <a:endParaRPr kumimoji="0" lang="ru-RU"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0" y="-38100"/>
            <a:ext cx="9753600" cy="6896100"/>
          </a:xfrm>
          <a:prstGeom prst="rect">
            <a:avLst/>
          </a:prstGeom>
          <a:noFill/>
          <a:ln w="9525">
            <a:noFill/>
            <a:miter lim="800000"/>
            <a:headEnd/>
            <a:tailEnd/>
          </a:ln>
          <a:effectLst/>
        </p:spPr>
      </p:pic>
      <p:sp>
        <p:nvSpPr>
          <p:cNvPr id="10" name="Прямоугольник 9"/>
          <p:cNvSpPr/>
          <p:nvPr/>
        </p:nvSpPr>
        <p:spPr>
          <a:xfrm>
            <a:off x="323528" y="4149080"/>
            <a:ext cx="4572000" cy="1631216"/>
          </a:xfrm>
          <a:prstGeom prst="rect">
            <a:avLst/>
          </a:prstGeom>
        </p:spPr>
        <p:txBody>
          <a:bodyPr>
            <a:spAutoFit/>
          </a:bodyPr>
          <a:lstStyle/>
          <a:p>
            <a:r>
              <a:rPr lang="ru-RU" sz="2000" dirty="0" smtClean="0">
                <a:solidFill>
                  <a:schemeClr val="accent5">
                    <a:lumMod val="60000"/>
                    <a:lumOff val="40000"/>
                  </a:schemeClr>
                </a:solidFill>
                <a:latin typeface="Times New Roman" pitchFamily="18" charset="0"/>
                <a:cs typeface="Times New Roman" pitchFamily="18" charset="0"/>
              </a:rPr>
              <a:t>	Перед въездом в станицу, у моста, стоит обелиск – память пяти зверски замученным женщинам, погибшим за 6 дней до освобождения родной </a:t>
            </a:r>
            <a:r>
              <a:rPr lang="ru-RU" sz="2000" dirty="0" err="1" smtClean="0">
                <a:solidFill>
                  <a:schemeClr val="accent5">
                    <a:lumMod val="60000"/>
                    <a:lumOff val="40000"/>
                  </a:schemeClr>
                </a:solidFill>
                <a:latin typeface="Times New Roman" pitchFamily="18" charset="0"/>
                <a:cs typeface="Times New Roman" pitchFamily="18" charset="0"/>
              </a:rPr>
              <a:t>Самурской</a:t>
            </a:r>
            <a:r>
              <a:rPr lang="ru-RU" sz="2000" dirty="0" smtClean="0">
                <a:solidFill>
                  <a:schemeClr val="accent5">
                    <a:lumMod val="60000"/>
                    <a:lumOff val="40000"/>
                  </a:schemeClr>
                </a:solidFill>
                <a:latin typeface="Times New Roman" pitchFamily="18" charset="0"/>
                <a:cs typeface="Times New Roman" pitchFamily="18" charset="0"/>
              </a:rPr>
              <a:t>.</a:t>
            </a:r>
            <a:endParaRPr lang="ru-RU" sz="2000" dirty="0">
              <a:solidFill>
                <a:schemeClr val="accent5">
                  <a:lumMod val="60000"/>
                  <a:lumOff val="40000"/>
                </a:schemeClr>
              </a:solidFill>
              <a:latin typeface="Times New Roman" pitchFamily="18" charset="0"/>
              <a:cs typeface="Times New Roman" pitchFamily="18" charset="0"/>
            </a:endParaRPr>
          </a:p>
        </p:txBody>
      </p:sp>
      <p:pic>
        <p:nvPicPr>
          <p:cNvPr id="27649" name="Picture 1" descr="D:\ВР\помним гордимся\image.jpg"/>
          <p:cNvPicPr>
            <a:picLocks noChangeAspect="1" noChangeArrowheads="1"/>
          </p:cNvPicPr>
          <p:nvPr/>
        </p:nvPicPr>
        <p:blipFill>
          <a:blip r:embed="rId3" cstate="print"/>
          <a:srcRect/>
          <a:stretch>
            <a:fillRect/>
          </a:stretch>
        </p:blipFill>
        <p:spPr bwMode="auto">
          <a:xfrm>
            <a:off x="179512" y="0"/>
            <a:ext cx="3960440" cy="3717032"/>
          </a:xfrm>
          <a:prstGeom prst="rect">
            <a:avLst/>
          </a:prstGeom>
          <a:noFill/>
        </p:spPr>
      </p:pic>
      <p:pic>
        <p:nvPicPr>
          <p:cNvPr id="27653" name="Picture 5"/>
          <p:cNvPicPr>
            <a:picLocks noChangeAspect="1" noChangeArrowheads="1"/>
          </p:cNvPicPr>
          <p:nvPr/>
        </p:nvPicPr>
        <p:blipFill>
          <a:blip r:embed="rId4" cstate="print"/>
          <a:srcRect/>
          <a:stretch>
            <a:fillRect/>
          </a:stretch>
        </p:blipFill>
        <p:spPr bwMode="auto">
          <a:xfrm>
            <a:off x="4211960" y="0"/>
            <a:ext cx="5328592" cy="3717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0" y="0"/>
            <a:ext cx="9969149" cy="7048500"/>
          </a:xfrm>
          <a:prstGeom prst="rect">
            <a:avLst/>
          </a:prstGeom>
          <a:noFill/>
          <a:ln w="9525">
            <a:noFill/>
            <a:miter lim="800000"/>
            <a:headEnd/>
            <a:tailEnd/>
          </a:ln>
          <a:effectLst/>
        </p:spPr>
      </p:pic>
      <p:sp>
        <p:nvSpPr>
          <p:cNvPr id="8" name="Прямоугольник 7"/>
          <p:cNvSpPr/>
          <p:nvPr/>
        </p:nvSpPr>
        <p:spPr>
          <a:xfrm>
            <a:off x="448070" y="246429"/>
            <a:ext cx="8695930" cy="6124754"/>
          </a:xfrm>
          <a:prstGeom prst="rect">
            <a:avLst/>
          </a:prstGeom>
        </p:spPr>
        <p:txBody>
          <a:bodyPr wrap="square">
            <a:spAutoFit/>
          </a:bodyPr>
          <a:lstStyle/>
          <a:p>
            <a:r>
              <a:rPr lang="ru-RU" sz="2800" dirty="0" smtClean="0">
                <a:solidFill>
                  <a:schemeClr val="accent5">
                    <a:lumMod val="60000"/>
                    <a:lumOff val="40000"/>
                  </a:schemeClr>
                </a:solidFill>
                <a:latin typeface="Times New Roman" pitchFamily="18" charset="0"/>
                <a:cs typeface="Times New Roman" pitchFamily="18" charset="0"/>
              </a:rPr>
              <a:t>	</a:t>
            </a:r>
            <a:r>
              <a:rPr lang="ru-RU" sz="2600" dirty="0" smtClean="0">
                <a:solidFill>
                  <a:schemeClr val="accent5">
                    <a:lumMod val="60000"/>
                    <a:lumOff val="40000"/>
                  </a:schemeClr>
                </a:solidFill>
                <a:latin typeface="Times New Roman" pitchFamily="18" charset="0"/>
                <a:cs typeface="Times New Roman" pitchFamily="18" charset="0"/>
              </a:rPr>
              <a:t>В станице </a:t>
            </a:r>
            <a:r>
              <a:rPr lang="ru-RU" sz="2600" dirty="0" err="1" smtClean="0">
                <a:solidFill>
                  <a:schemeClr val="accent5">
                    <a:lumMod val="60000"/>
                    <a:lumOff val="40000"/>
                  </a:schemeClr>
                </a:solidFill>
                <a:latin typeface="Times New Roman" pitchFamily="18" charset="0"/>
                <a:cs typeface="Times New Roman" pitchFamily="18" charset="0"/>
              </a:rPr>
              <a:t>Самурской</a:t>
            </a:r>
            <a:r>
              <a:rPr lang="ru-RU" sz="2600" dirty="0" smtClean="0">
                <a:solidFill>
                  <a:schemeClr val="accent5">
                    <a:lumMod val="60000"/>
                    <a:lumOff val="40000"/>
                  </a:schemeClr>
                </a:solidFill>
                <a:latin typeface="Times New Roman" pitchFamily="18" charset="0"/>
                <a:cs typeface="Times New Roman" pitchFamily="18" charset="0"/>
              </a:rPr>
              <a:t> остался только один ветеран, участник тех героических событий, старшина первой статьи, </a:t>
            </a:r>
            <a:r>
              <a:rPr lang="ru-RU" sz="2600" dirty="0" smtClean="0">
                <a:solidFill>
                  <a:srgbClr val="C00000"/>
                </a:solidFill>
                <a:latin typeface="Times New Roman" pitchFamily="18" charset="0"/>
                <a:cs typeface="Times New Roman" pitchFamily="18" charset="0"/>
              </a:rPr>
              <a:t>Иван Борисович </a:t>
            </a:r>
            <a:r>
              <a:rPr lang="ru-RU" sz="2600" dirty="0" err="1" smtClean="0">
                <a:solidFill>
                  <a:srgbClr val="C00000"/>
                </a:solidFill>
                <a:latin typeface="Times New Roman" pitchFamily="18" charset="0"/>
                <a:cs typeface="Times New Roman" pitchFamily="18" charset="0"/>
              </a:rPr>
              <a:t>Духин</a:t>
            </a:r>
            <a:r>
              <a:rPr lang="ru-RU" sz="2600" dirty="0" smtClean="0">
                <a:solidFill>
                  <a:srgbClr val="C00000"/>
                </a:solidFill>
                <a:latin typeface="Times New Roman" pitchFamily="18" charset="0"/>
                <a:cs typeface="Times New Roman" pitchFamily="18" charset="0"/>
              </a:rPr>
              <a:t> </a:t>
            </a:r>
            <a:r>
              <a:rPr lang="ru-RU" sz="2600" dirty="0" smtClean="0">
                <a:solidFill>
                  <a:schemeClr val="accent5">
                    <a:lumMod val="60000"/>
                    <a:lumOff val="40000"/>
                  </a:schemeClr>
                </a:solidFill>
                <a:latin typeface="Times New Roman" pitchFamily="18" charset="0"/>
                <a:cs typeface="Times New Roman" pitchFamily="18" charset="0"/>
              </a:rPr>
              <a:t>(1926г.р., уроженец ст. </a:t>
            </a:r>
            <a:r>
              <a:rPr lang="ru-RU" sz="2600" dirty="0" err="1" smtClean="0">
                <a:solidFill>
                  <a:schemeClr val="accent5">
                    <a:lumMod val="60000"/>
                    <a:lumOff val="40000"/>
                  </a:schemeClr>
                </a:solidFill>
                <a:latin typeface="Times New Roman" pitchFamily="18" charset="0"/>
                <a:cs typeface="Times New Roman" pitchFamily="18" charset="0"/>
              </a:rPr>
              <a:t>Самурской</a:t>
            </a:r>
            <a:r>
              <a:rPr lang="ru-RU" sz="2600" dirty="0" smtClean="0">
                <a:solidFill>
                  <a:schemeClr val="accent5">
                    <a:lumMod val="60000"/>
                    <a:lumOff val="40000"/>
                  </a:schemeClr>
                </a:solidFill>
                <a:latin typeface="Times New Roman" pitchFamily="18" charset="0"/>
                <a:cs typeface="Times New Roman" pitchFamily="18" charset="0"/>
              </a:rPr>
              <a:t>).</a:t>
            </a:r>
          </a:p>
          <a:p>
            <a:r>
              <a:rPr lang="ru-RU" sz="2600" dirty="0" smtClean="0">
                <a:solidFill>
                  <a:schemeClr val="accent5">
                    <a:lumMod val="60000"/>
                    <a:lumOff val="40000"/>
                  </a:schemeClr>
                </a:solidFill>
                <a:latin typeface="Times New Roman" pitchFamily="18" charset="0"/>
                <a:cs typeface="Times New Roman" pitchFamily="18" charset="0"/>
              </a:rPr>
              <a:t>	 Начал боевой путь в 17 лет. 22 мая 1943 был призван на фронт из станицы Апшеронской. 2 месяца в </a:t>
            </a:r>
            <a:r>
              <a:rPr lang="ru-RU" sz="2600" dirty="0" err="1" smtClean="0">
                <a:solidFill>
                  <a:schemeClr val="accent5">
                    <a:lumMod val="60000"/>
                    <a:lumOff val="40000"/>
                  </a:schemeClr>
                </a:solidFill>
                <a:latin typeface="Times New Roman" pitchFamily="18" charset="0"/>
                <a:cs typeface="Times New Roman" pitchFamily="18" charset="0"/>
              </a:rPr>
              <a:t>учебке</a:t>
            </a:r>
            <a:r>
              <a:rPr lang="ru-RU" sz="2600" dirty="0" smtClean="0">
                <a:solidFill>
                  <a:schemeClr val="accent5">
                    <a:lumMod val="60000"/>
                    <a:lumOff val="40000"/>
                  </a:schemeClr>
                </a:solidFill>
                <a:latin typeface="Times New Roman" pitchFamily="18" charset="0"/>
                <a:cs typeface="Times New Roman" pitchFamily="18" charset="0"/>
              </a:rPr>
              <a:t> – и в бой. Сначала попал в пехоту, потом во флот. В составе бригады торпедных катеров участвовал в снятии блокады Ленинграда. Потом освобождал Кенигсберг, </a:t>
            </a:r>
            <a:r>
              <a:rPr lang="ru-RU" sz="2600" dirty="0" err="1" smtClean="0">
                <a:solidFill>
                  <a:schemeClr val="accent5">
                    <a:lumMod val="60000"/>
                    <a:lumOff val="40000"/>
                  </a:schemeClr>
                </a:solidFill>
                <a:latin typeface="Times New Roman" pitchFamily="18" charset="0"/>
                <a:cs typeface="Times New Roman" pitchFamily="18" charset="0"/>
              </a:rPr>
              <a:t>Пилау</a:t>
            </a:r>
            <a:r>
              <a:rPr lang="ru-RU" sz="2600" dirty="0" smtClean="0">
                <a:solidFill>
                  <a:schemeClr val="accent5">
                    <a:lumMod val="60000"/>
                    <a:lumOff val="40000"/>
                  </a:schemeClr>
                </a:solidFill>
                <a:latin typeface="Times New Roman" pitchFamily="18" charset="0"/>
                <a:cs typeface="Times New Roman" pitchFamily="18" charset="0"/>
              </a:rPr>
              <a:t>, дошел до Пруссии. «Не хочется вспоминать войну, - признается Иван Борисович, - боль, смерть… Вечно голодные…. Для нас стакан кипятка был праздником!» За мужество и героизм награжден наш земляк орденом Красной Звезды, медалями «За отвагу», «За оборону Ленинграда», «За взятие Кенигсберга».</a:t>
            </a:r>
            <a:endParaRPr lang="ru-RU" sz="2600" dirty="0">
              <a:solidFill>
                <a:schemeClr val="accent5">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63149" y="0"/>
            <a:ext cx="9969149" cy="7048500"/>
          </a:xfrm>
          <a:prstGeom prst="rect">
            <a:avLst/>
          </a:prstGeom>
          <a:noFill/>
          <a:ln w="9525">
            <a:noFill/>
            <a:miter lim="800000"/>
            <a:headEnd/>
            <a:tailEnd/>
          </a:ln>
          <a:effectLst/>
        </p:spPr>
      </p:pic>
      <p:sp>
        <p:nvSpPr>
          <p:cNvPr id="2" name="Заголовок 1"/>
          <p:cNvSpPr>
            <a:spLocks noGrp="1"/>
          </p:cNvSpPr>
          <p:nvPr>
            <p:ph type="title"/>
          </p:nvPr>
        </p:nvSpPr>
        <p:spPr>
          <a:xfrm>
            <a:off x="395536" y="6065912"/>
            <a:ext cx="3168352" cy="379114"/>
          </a:xfrm>
        </p:spPr>
        <p:txBody>
          <a:bodyPr>
            <a:noAutofit/>
          </a:bodyPr>
          <a:lstStyle/>
          <a:p>
            <a:r>
              <a:rPr lang="ru-RU" sz="3600" dirty="0" err="1" smtClean="0">
                <a:solidFill>
                  <a:schemeClr val="accent5">
                    <a:lumMod val="60000"/>
                    <a:lumOff val="40000"/>
                  </a:schemeClr>
                </a:solidFill>
                <a:latin typeface="Times New Roman" pitchFamily="18" charset="0"/>
                <a:cs typeface="Times New Roman" pitchFamily="18" charset="0"/>
              </a:rPr>
              <a:t>Духин</a:t>
            </a:r>
            <a:r>
              <a:rPr lang="ru-RU" sz="3600" dirty="0" smtClean="0">
                <a:solidFill>
                  <a:schemeClr val="accent5">
                    <a:lumMod val="60000"/>
                    <a:lumOff val="40000"/>
                  </a:schemeClr>
                </a:solidFill>
                <a:latin typeface="Times New Roman" pitchFamily="18" charset="0"/>
                <a:cs typeface="Times New Roman" pitchFamily="18" charset="0"/>
              </a:rPr>
              <a:t> Иван Борисович </a:t>
            </a:r>
            <a:endParaRPr lang="ru-RU" sz="3600" dirty="0">
              <a:solidFill>
                <a:schemeClr val="accent5">
                  <a:lumMod val="60000"/>
                  <a:lumOff val="4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a:p>
        </p:txBody>
      </p:sp>
      <p:pic>
        <p:nvPicPr>
          <p:cNvPr id="25602" name="Picture 2" descr="D:\ВР\помним гордимся\9 мая 2017\фото\Духин\IMG_20160210_114212.jpg"/>
          <p:cNvPicPr>
            <a:picLocks noChangeAspect="1" noChangeArrowheads="1"/>
          </p:cNvPicPr>
          <p:nvPr/>
        </p:nvPicPr>
        <p:blipFill>
          <a:blip r:embed="rId3" cstate="print"/>
          <a:srcRect/>
          <a:stretch>
            <a:fillRect/>
          </a:stretch>
        </p:blipFill>
        <p:spPr bwMode="auto">
          <a:xfrm>
            <a:off x="4067944" y="260648"/>
            <a:ext cx="3400392" cy="4371919"/>
          </a:xfrm>
          <a:prstGeom prst="rect">
            <a:avLst/>
          </a:prstGeom>
          <a:noFill/>
        </p:spPr>
      </p:pic>
      <p:pic>
        <p:nvPicPr>
          <p:cNvPr id="25603" name="Picture 3"/>
          <p:cNvPicPr>
            <a:picLocks noChangeAspect="1" noChangeArrowheads="1"/>
          </p:cNvPicPr>
          <p:nvPr/>
        </p:nvPicPr>
        <p:blipFill>
          <a:blip r:embed="rId4" cstate="print"/>
          <a:srcRect/>
          <a:stretch>
            <a:fillRect/>
          </a:stretch>
        </p:blipFill>
        <p:spPr bwMode="auto">
          <a:xfrm>
            <a:off x="323528" y="260648"/>
            <a:ext cx="3600400" cy="55446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969149" cy="7048500"/>
          </a:xfrm>
          <a:prstGeom prst="rect">
            <a:avLst/>
          </a:prstGeom>
          <a:noFill/>
          <a:ln w="9525">
            <a:noFill/>
            <a:miter lim="800000"/>
            <a:headEnd/>
            <a:tailEnd/>
          </a:ln>
          <a:effectLst/>
        </p:spPr>
      </p:pic>
      <p:sp>
        <p:nvSpPr>
          <p:cNvPr id="2" name="Заголовок 1"/>
          <p:cNvSpPr>
            <a:spLocks noGrp="1"/>
          </p:cNvSpPr>
          <p:nvPr>
            <p:ph type="title"/>
          </p:nvPr>
        </p:nvSpPr>
        <p:spPr>
          <a:xfrm>
            <a:off x="1331640" y="5157192"/>
            <a:ext cx="2602632" cy="1143000"/>
          </a:xfrm>
        </p:spPr>
        <p:txBody>
          <a:bodyPr>
            <a:normAutofit fontScale="90000"/>
          </a:bodyPr>
          <a:lstStyle/>
          <a:p>
            <a:pPr algn="l"/>
            <a:r>
              <a:rPr lang="ru-RU" sz="3600" dirty="0" smtClean="0">
                <a:solidFill>
                  <a:schemeClr val="accent5">
                    <a:lumMod val="60000"/>
                    <a:lumOff val="40000"/>
                  </a:schemeClr>
                </a:solidFill>
                <a:latin typeface="Times New Roman" pitchFamily="18" charset="0"/>
                <a:cs typeface="Times New Roman" pitchFamily="18" charset="0"/>
              </a:rPr>
              <a:t>9 мая 2017г.</a:t>
            </a:r>
            <a:br>
              <a:rPr lang="ru-RU" sz="3600" dirty="0" smtClean="0">
                <a:solidFill>
                  <a:schemeClr val="accent5">
                    <a:lumMod val="60000"/>
                    <a:lumOff val="40000"/>
                  </a:schemeClr>
                </a:solidFill>
                <a:latin typeface="Times New Roman" pitchFamily="18" charset="0"/>
                <a:cs typeface="Times New Roman" pitchFamily="18" charset="0"/>
              </a:rPr>
            </a:br>
            <a:r>
              <a:rPr lang="ru-RU" sz="3600" dirty="0" err="1" smtClean="0">
                <a:solidFill>
                  <a:schemeClr val="accent5">
                    <a:lumMod val="60000"/>
                    <a:lumOff val="40000"/>
                  </a:schemeClr>
                </a:solidFill>
                <a:latin typeface="Times New Roman" pitchFamily="18" charset="0"/>
                <a:cs typeface="Times New Roman" pitchFamily="18" charset="0"/>
              </a:rPr>
              <a:t>Духин</a:t>
            </a:r>
            <a:r>
              <a:rPr lang="ru-RU" sz="3600" dirty="0" smtClean="0">
                <a:solidFill>
                  <a:schemeClr val="accent5">
                    <a:lumMod val="60000"/>
                    <a:lumOff val="40000"/>
                  </a:schemeClr>
                </a:solidFill>
                <a:latin typeface="Times New Roman" pitchFamily="18" charset="0"/>
                <a:cs typeface="Times New Roman" pitchFamily="18" charset="0"/>
              </a:rPr>
              <a:t> И.Б.</a:t>
            </a:r>
            <a:endParaRPr lang="ru-RU" sz="3600" dirty="0">
              <a:solidFill>
                <a:schemeClr val="accent5">
                  <a:lumMod val="60000"/>
                  <a:lumOff val="4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pic>
        <p:nvPicPr>
          <p:cNvPr id="8" name="Picture 1" descr="D:\ВР\помним гордимся\9 мая 2017\фото\Духин\поздравление ветерана.jpg"/>
          <p:cNvPicPr>
            <a:picLocks noChangeAspect="1" noChangeArrowheads="1"/>
          </p:cNvPicPr>
          <p:nvPr/>
        </p:nvPicPr>
        <p:blipFill>
          <a:blip r:embed="rId3" cstate="print"/>
          <a:srcRect/>
          <a:stretch>
            <a:fillRect/>
          </a:stretch>
        </p:blipFill>
        <p:spPr bwMode="auto">
          <a:xfrm>
            <a:off x="0" y="0"/>
            <a:ext cx="6444208" cy="44284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969149" cy="7048500"/>
          </a:xfrm>
          <a:prstGeom prst="rect">
            <a:avLst/>
          </a:prstGeom>
          <a:noFill/>
          <a:ln w="9525">
            <a:noFill/>
            <a:miter lim="800000"/>
            <a:headEnd/>
            <a:tailEnd/>
          </a:ln>
          <a:effectLst/>
        </p:spPr>
      </p:pic>
      <p:sp>
        <p:nvSpPr>
          <p:cNvPr id="2" name="Заголовок 1"/>
          <p:cNvSpPr>
            <a:spLocks noGrp="1"/>
          </p:cNvSpPr>
          <p:nvPr>
            <p:ph type="title"/>
          </p:nvPr>
        </p:nvSpPr>
        <p:spPr>
          <a:xfrm>
            <a:off x="539552" y="188640"/>
            <a:ext cx="7920880" cy="4248472"/>
          </a:xfrm>
        </p:spPr>
        <p:txBody>
          <a:bodyPr>
            <a:normAutofit/>
          </a:bodyPr>
          <a:lstStyle/>
          <a:p>
            <a:r>
              <a:rPr lang="ru-RU" sz="3600" dirty="0" smtClean="0">
                <a:solidFill>
                  <a:schemeClr val="accent5">
                    <a:lumMod val="60000"/>
                    <a:lumOff val="40000"/>
                  </a:schemeClr>
                </a:solidFill>
                <a:latin typeface="Times New Roman" pitchFamily="18" charset="0"/>
                <a:cs typeface="Times New Roman" pitchFamily="18" charset="0"/>
              </a:rPr>
              <a:t>Авторы работы:</a:t>
            </a:r>
            <a:br>
              <a:rPr lang="ru-RU" sz="3600" dirty="0" smtClean="0">
                <a:solidFill>
                  <a:schemeClr val="accent5">
                    <a:lumMod val="60000"/>
                    <a:lumOff val="40000"/>
                  </a:schemeClr>
                </a:solidFill>
                <a:latin typeface="Times New Roman" pitchFamily="18" charset="0"/>
                <a:cs typeface="Times New Roman" pitchFamily="18" charset="0"/>
              </a:rPr>
            </a:br>
            <a:r>
              <a:rPr lang="ru-RU" sz="3600" dirty="0" smtClean="0">
                <a:solidFill>
                  <a:schemeClr val="accent5">
                    <a:lumMod val="60000"/>
                    <a:lumOff val="40000"/>
                  </a:schemeClr>
                </a:solidFill>
                <a:latin typeface="Times New Roman" pitchFamily="18" charset="0"/>
                <a:cs typeface="Times New Roman" pitchFamily="18" charset="0"/>
              </a:rPr>
              <a:t>учитель истории МБОУСОШ №28 </a:t>
            </a:r>
            <a:r>
              <a:rPr lang="ru-RU" sz="3600" dirty="0" err="1" smtClean="0">
                <a:solidFill>
                  <a:schemeClr val="accent5">
                    <a:lumMod val="60000"/>
                    <a:lumOff val="40000"/>
                  </a:schemeClr>
                </a:solidFill>
                <a:latin typeface="Times New Roman" pitchFamily="18" charset="0"/>
                <a:cs typeface="Times New Roman" pitchFamily="18" charset="0"/>
              </a:rPr>
              <a:t>Заметаева</a:t>
            </a:r>
            <a:r>
              <a:rPr lang="ru-RU" sz="3600" dirty="0" smtClean="0">
                <a:solidFill>
                  <a:schemeClr val="accent5">
                    <a:lumMod val="60000"/>
                    <a:lumOff val="40000"/>
                  </a:schemeClr>
                </a:solidFill>
                <a:latin typeface="Times New Roman" pitchFamily="18" charset="0"/>
                <a:cs typeface="Times New Roman" pitchFamily="18" charset="0"/>
              </a:rPr>
              <a:t> Елена Александровна,</a:t>
            </a:r>
            <a:br>
              <a:rPr lang="ru-RU" sz="3600" dirty="0" smtClean="0">
                <a:solidFill>
                  <a:schemeClr val="accent5">
                    <a:lumMod val="60000"/>
                    <a:lumOff val="40000"/>
                  </a:schemeClr>
                </a:solidFill>
                <a:latin typeface="Times New Roman" pitchFamily="18" charset="0"/>
                <a:cs typeface="Times New Roman" pitchFamily="18" charset="0"/>
              </a:rPr>
            </a:br>
            <a:r>
              <a:rPr lang="ru-RU" sz="3600" dirty="0" smtClean="0">
                <a:solidFill>
                  <a:schemeClr val="accent5">
                    <a:lumMod val="60000"/>
                    <a:lumOff val="40000"/>
                  </a:schemeClr>
                </a:solidFill>
                <a:latin typeface="Times New Roman" pitchFamily="18" charset="0"/>
                <a:cs typeface="Times New Roman" pitchFamily="18" charset="0"/>
              </a:rPr>
              <a:t>директор МБОУСОШ №28 </a:t>
            </a:r>
            <a:br>
              <a:rPr lang="ru-RU" sz="3600" dirty="0" smtClean="0">
                <a:solidFill>
                  <a:schemeClr val="accent5">
                    <a:lumMod val="60000"/>
                    <a:lumOff val="40000"/>
                  </a:schemeClr>
                </a:solidFill>
                <a:latin typeface="Times New Roman" pitchFamily="18" charset="0"/>
                <a:cs typeface="Times New Roman" pitchFamily="18" charset="0"/>
              </a:rPr>
            </a:br>
            <a:r>
              <a:rPr lang="ru-RU" sz="3600" dirty="0" smtClean="0">
                <a:solidFill>
                  <a:schemeClr val="accent5">
                    <a:lumMod val="60000"/>
                    <a:lumOff val="40000"/>
                  </a:schemeClr>
                </a:solidFill>
                <a:latin typeface="Times New Roman" pitchFamily="18" charset="0"/>
                <a:cs typeface="Times New Roman" pitchFamily="18" charset="0"/>
              </a:rPr>
              <a:t>Усачева Наталья Валерьевна </a:t>
            </a:r>
            <a:endParaRPr lang="ru-RU" sz="3600" dirty="0">
              <a:solidFill>
                <a:schemeClr val="accent5">
                  <a:lumMod val="60000"/>
                  <a:lumOff val="4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686800" cy="4738538"/>
          </a:xfrm>
        </p:spPr>
        <p:txBody>
          <a:bodyPr>
            <a:normAutofit/>
          </a:bodyPr>
          <a:lstStyle/>
          <a:p>
            <a:pPr algn="l"/>
            <a:r>
              <a:rPr lang="ru-RU" sz="3100" dirty="0" smtClean="0">
                <a:solidFill>
                  <a:schemeClr val="accent5">
                    <a:lumMod val="60000"/>
                    <a:lumOff val="40000"/>
                  </a:schemeClr>
                </a:solidFill>
                <a:latin typeface="Times New Roman" pitchFamily="18" charset="0"/>
                <a:cs typeface="Times New Roman" pitchFamily="18" charset="0"/>
              </a:rPr>
              <a:t>	Война пришла на Кубань 25 июля 1942 г. Каждый восьмой житель Кубани ушел защищать родную землю. Всего за год с начала войны под ружье встало 600 тысяч кубанцев. Десятки тысяч  человек не вернулись с полей  сражений. Более 13 тысяч - из Апшеронского района. В Апшеронском  районе  13 человек удостоены высокого звания Героя Советского Союза. </a:t>
            </a:r>
            <a:r>
              <a:rPr lang="ru-RU" dirty="0" smtClean="0"/>
              <a:t/>
            </a:r>
            <a:br>
              <a:rPr lang="ru-RU" dirty="0" smtClean="0"/>
            </a:br>
            <a:endParaRPr lang="ru-RU" dirty="0"/>
          </a:p>
        </p:txBody>
      </p:sp>
      <p:sp>
        <p:nvSpPr>
          <p:cNvPr id="3" name="Текст 2"/>
          <p:cNvSpPr>
            <a:spLocks noGrp="1"/>
          </p:cNvSpPr>
          <p:nvPr>
            <p:ph type="body" idx="1"/>
          </p:nvPr>
        </p:nvSpPr>
        <p:spPr>
          <a:xfrm flipV="1">
            <a:off x="827584" y="5949279"/>
            <a:ext cx="3669804" cy="216023"/>
          </a:xfrm>
        </p:spPr>
        <p:txBody>
          <a:bodyPr>
            <a:normAutofit fontScale="40000" lnSpcReduction="20000"/>
          </a:bodyPr>
          <a:lstStyle/>
          <a:p>
            <a:endParaRPr lang="ru-RU" dirty="0"/>
          </a:p>
        </p:txBody>
      </p:sp>
      <p:sp>
        <p:nvSpPr>
          <p:cNvPr id="6" name="Содержимое 5"/>
          <p:cNvSpPr>
            <a:spLocks noGrp="1"/>
          </p:cNvSpPr>
          <p:nvPr>
            <p:ph sz="quarter" idx="4"/>
          </p:nvPr>
        </p:nvSpPr>
        <p:spPr>
          <a:xfrm>
            <a:off x="4644009" y="5949279"/>
            <a:ext cx="4042792" cy="176883"/>
          </a:xfrm>
        </p:spPr>
        <p:txBody>
          <a:bodyPr>
            <a:normAutofit fontScale="25000" lnSpcReduction="20000"/>
          </a:bodyPr>
          <a:lstStyle/>
          <a:p>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395536" y="4149080"/>
            <a:ext cx="3450878" cy="2395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6034682"/>
          </a:xfrm>
        </p:spPr>
        <p:txBody>
          <a:bodyPr>
            <a:normAutofit fontScale="90000"/>
          </a:bodyPr>
          <a:lstStyle/>
          <a:p>
            <a:pPr algn="l"/>
            <a:r>
              <a:rPr lang="ru-RU" sz="3100" dirty="0" smtClean="0">
                <a:solidFill>
                  <a:schemeClr val="accent5">
                    <a:lumMod val="60000"/>
                    <a:lumOff val="40000"/>
                  </a:schemeClr>
                </a:solidFill>
                <a:latin typeface="Times New Roman" pitchFamily="18" charset="0"/>
                <a:cs typeface="Times New Roman" pitchFamily="18" charset="0"/>
              </a:rPr>
              <a:t>	Битва за Кавказ - одна из крупнейших битв Великой Отечественной войны. Фашисты рвались к нефтяным районам  Советского Союза - Майкопу, Грозному, Баку. Апшеронский район был оккупирован фашистами 14 августа 1942 г. </a:t>
            </a:r>
            <a:br>
              <a:rPr lang="ru-RU" sz="3100" dirty="0" smtClean="0">
                <a:solidFill>
                  <a:schemeClr val="accent5">
                    <a:lumMod val="60000"/>
                    <a:lumOff val="40000"/>
                  </a:schemeClr>
                </a:solidFill>
                <a:latin typeface="Times New Roman" pitchFamily="18" charset="0"/>
                <a:cs typeface="Times New Roman" pitchFamily="18" charset="0"/>
              </a:rPr>
            </a:br>
            <a:r>
              <a:rPr lang="ru-RU" sz="3100" dirty="0" smtClean="0">
                <a:solidFill>
                  <a:schemeClr val="accent5">
                    <a:lumMod val="60000"/>
                    <a:lumOff val="40000"/>
                  </a:schemeClr>
                </a:solidFill>
                <a:latin typeface="Times New Roman" pitchFamily="18" charset="0"/>
                <a:cs typeface="Times New Roman" pitchFamily="18" charset="0"/>
              </a:rPr>
              <a:t> 	Но главные бои развернулись за выход немецко-фашистских дивизий к Черному морю, на </a:t>
            </a:r>
            <a:r>
              <a:rPr lang="ru-RU" sz="3100" dirty="0" err="1" smtClean="0">
                <a:solidFill>
                  <a:schemeClr val="accent5">
                    <a:lumMod val="60000"/>
                    <a:lumOff val="40000"/>
                  </a:schemeClr>
                </a:solidFill>
                <a:latin typeface="Times New Roman" pitchFamily="18" charset="0"/>
                <a:cs typeface="Times New Roman" pitchFamily="18" charset="0"/>
              </a:rPr>
              <a:t>Самурско-Лазаревском</a:t>
            </a:r>
            <a:r>
              <a:rPr lang="ru-RU" sz="3100" dirty="0" smtClean="0">
                <a:solidFill>
                  <a:schemeClr val="accent5">
                    <a:lumMod val="60000"/>
                    <a:lumOff val="40000"/>
                  </a:schemeClr>
                </a:solidFill>
                <a:latin typeface="Times New Roman" pitchFamily="18" charset="0"/>
                <a:cs typeface="Times New Roman" pitchFamily="18" charset="0"/>
              </a:rPr>
              <a:t> направлении. Основную тяжесть борьбы за освобождение станиц </a:t>
            </a:r>
            <a:r>
              <a:rPr lang="ru-RU" sz="3100" dirty="0" err="1" smtClean="0">
                <a:solidFill>
                  <a:schemeClr val="accent5">
                    <a:lumMod val="60000"/>
                    <a:lumOff val="40000"/>
                  </a:schemeClr>
                </a:solidFill>
                <a:latin typeface="Times New Roman" pitchFamily="18" charset="0"/>
                <a:cs typeface="Times New Roman" pitchFamily="18" charset="0"/>
              </a:rPr>
              <a:t>Самурской</a:t>
            </a:r>
            <a:r>
              <a:rPr lang="ru-RU" sz="3100" dirty="0" smtClean="0">
                <a:solidFill>
                  <a:schemeClr val="accent5">
                    <a:lumMod val="60000"/>
                    <a:lumOff val="40000"/>
                  </a:schemeClr>
                </a:solidFill>
                <a:latin typeface="Times New Roman" pitchFamily="18" charset="0"/>
                <a:cs typeface="Times New Roman" pitchFamily="18" charset="0"/>
              </a:rPr>
              <a:t>,  </a:t>
            </a:r>
            <a:r>
              <a:rPr lang="ru-RU" sz="3100" dirty="0" err="1" smtClean="0">
                <a:solidFill>
                  <a:schemeClr val="accent5">
                    <a:lumMod val="60000"/>
                    <a:lumOff val="40000"/>
                  </a:schemeClr>
                </a:solidFill>
                <a:latin typeface="Times New Roman" pitchFamily="18" charset="0"/>
                <a:cs typeface="Times New Roman" pitchFamily="18" charset="0"/>
              </a:rPr>
              <a:t>Ширванской</a:t>
            </a:r>
            <a:r>
              <a:rPr lang="ru-RU" sz="3100" dirty="0" smtClean="0">
                <a:solidFill>
                  <a:schemeClr val="accent5">
                    <a:lumMod val="60000"/>
                    <a:lumOff val="40000"/>
                  </a:schemeClr>
                </a:solidFill>
                <a:latin typeface="Times New Roman" pitchFamily="18" charset="0"/>
                <a:cs typeface="Times New Roman" pitchFamily="18" charset="0"/>
              </a:rPr>
              <a:t> и Апшеронской вынесли воины 9-ой горно-стрелковой дивизии под командованием полковника М.В. Евстигнеева и 31 СД под командованием полковника Богдановича. </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395536" y="188640"/>
            <a:ext cx="8748464" cy="6192688"/>
          </a:xfrm>
        </p:spPr>
        <p:txBody>
          <a:bodyPr>
            <a:noAutofit/>
          </a:bodyPr>
          <a:lstStyle/>
          <a:p>
            <a:pPr algn="l"/>
            <a:r>
              <a:rPr lang="ru-RU" sz="3200" dirty="0" smtClean="0">
                <a:solidFill>
                  <a:schemeClr val="accent5">
                    <a:lumMod val="60000"/>
                    <a:lumOff val="40000"/>
                  </a:schemeClr>
                </a:solidFill>
                <a:latin typeface="Times New Roman" pitchFamily="18" charset="0"/>
                <a:cs typeface="Times New Roman" pitchFamily="18" charset="0"/>
              </a:rPr>
              <a:t>	Легендарный путь </a:t>
            </a:r>
            <a:r>
              <a:rPr lang="ru-RU" sz="3200" dirty="0" smtClean="0">
                <a:solidFill>
                  <a:srgbClr val="C00000"/>
                </a:solidFill>
                <a:latin typeface="Times New Roman" pitchFamily="18" charset="0"/>
                <a:cs typeface="Times New Roman" pitchFamily="18" charset="0"/>
              </a:rPr>
              <a:t>9 горно-стрелковой дивизии</a:t>
            </a:r>
            <a:r>
              <a:rPr lang="ru-RU" sz="3200" dirty="0" smtClean="0">
                <a:solidFill>
                  <a:schemeClr val="accent5">
                    <a:lumMod val="60000"/>
                    <a:lumOff val="40000"/>
                  </a:schemeClr>
                </a:solidFill>
                <a:latin typeface="Times New Roman" pitchFamily="18" charset="0"/>
                <a:cs typeface="Times New Roman" pitchFamily="18" charset="0"/>
              </a:rPr>
              <a:t>, которая освобождала станицу </a:t>
            </a:r>
            <a:r>
              <a:rPr lang="ru-RU" sz="3200" dirty="0" err="1" smtClean="0">
                <a:solidFill>
                  <a:schemeClr val="accent5">
                    <a:lumMod val="60000"/>
                    <a:lumOff val="40000"/>
                  </a:schemeClr>
                </a:solidFill>
                <a:latin typeface="Times New Roman" pitchFamily="18" charset="0"/>
                <a:cs typeface="Times New Roman" pitchFamily="18" charset="0"/>
              </a:rPr>
              <a:t>Самурскую</a:t>
            </a:r>
            <a:r>
              <a:rPr lang="ru-RU" sz="3200" dirty="0" smtClean="0">
                <a:solidFill>
                  <a:schemeClr val="accent5">
                    <a:lumMod val="60000"/>
                    <a:lumOff val="40000"/>
                  </a:schemeClr>
                </a:solidFill>
                <a:latin typeface="Times New Roman" pitchFamily="18" charset="0"/>
                <a:cs typeface="Times New Roman" pitchFamily="18" charset="0"/>
              </a:rPr>
              <a:t> в январе 1943 г., начинался в г. Батуми, где дивизия стояла на границе с Турцией. До этого практически не имела опыта ведения боевых действий. Было принято решение перебросить 9 ГСД в ноябре 1942 г. на </a:t>
            </a:r>
            <a:r>
              <a:rPr lang="ru-RU" sz="3200" dirty="0" err="1" smtClean="0">
                <a:solidFill>
                  <a:schemeClr val="accent5">
                    <a:lumMod val="60000"/>
                    <a:lumOff val="40000"/>
                  </a:schemeClr>
                </a:solidFill>
                <a:latin typeface="Times New Roman" pitchFamily="18" charset="0"/>
                <a:cs typeface="Times New Roman" pitchFamily="18" charset="0"/>
              </a:rPr>
              <a:t>Самурско-Лазаревское</a:t>
            </a:r>
            <a:r>
              <a:rPr lang="ru-RU" sz="3200" dirty="0" smtClean="0">
                <a:solidFill>
                  <a:schemeClr val="accent5">
                    <a:lumMod val="60000"/>
                    <a:lumOff val="40000"/>
                  </a:schemeClr>
                </a:solidFill>
                <a:latin typeface="Times New Roman" pitchFamily="18" charset="0"/>
                <a:cs typeface="Times New Roman" pitchFamily="18" charset="0"/>
              </a:rPr>
              <a:t> направление, в помощь 31-й стрелковой дивизии, державшей оборону в междуречье рек </a:t>
            </a:r>
            <a:r>
              <a:rPr lang="ru-RU" sz="3200" dirty="0" err="1" smtClean="0">
                <a:solidFill>
                  <a:schemeClr val="accent5">
                    <a:lumMod val="60000"/>
                    <a:lumOff val="40000"/>
                  </a:schemeClr>
                </a:solidFill>
                <a:latin typeface="Times New Roman" pitchFamily="18" charset="0"/>
                <a:cs typeface="Times New Roman" pitchFamily="18" charset="0"/>
              </a:rPr>
              <a:t>Цице</a:t>
            </a:r>
            <a:r>
              <a:rPr lang="ru-RU" sz="3200" dirty="0" smtClean="0">
                <a:solidFill>
                  <a:schemeClr val="accent5">
                    <a:lumMod val="60000"/>
                    <a:lumOff val="40000"/>
                  </a:schemeClr>
                </a:solidFill>
                <a:latin typeface="Times New Roman" pitchFamily="18" charset="0"/>
                <a:cs typeface="Times New Roman" pitchFamily="18" charset="0"/>
              </a:rPr>
              <a:t> и </a:t>
            </a:r>
            <a:r>
              <a:rPr lang="ru-RU" sz="3200" dirty="0" err="1" smtClean="0">
                <a:solidFill>
                  <a:schemeClr val="accent5">
                    <a:lumMod val="60000"/>
                    <a:lumOff val="40000"/>
                  </a:schemeClr>
                </a:solidFill>
                <a:latin typeface="Times New Roman" pitchFamily="18" charset="0"/>
                <a:cs typeface="Times New Roman" pitchFamily="18" charset="0"/>
              </a:rPr>
              <a:t>Пшеха</a:t>
            </a:r>
            <a:r>
              <a:rPr lang="ru-RU" sz="3200" dirty="0" smtClean="0">
                <a:solidFill>
                  <a:schemeClr val="accent5">
                    <a:lumMod val="60000"/>
                    <a:lumOff val="40000"/>
                  </a:schemeClr>
                </a:solidFill>
                <a:latin typeface="Times New Roman" pitchFamily="18" charset="0"/>
                <a:cs typeface="Times New Roman" pitchFamily="18" charset="0"/>
              </a:rPr>
              <a:t>, для совместного прорыва обороны.  </a:t>
            </a:r>
            <a:r>
              <a:rPr lang="ru-RU" sz="3200" dirty="0" smtClean="0">
                <a:solidFill>
                  <a:schemeClr val="bg1">
                    <a:lumMod val="95000"/>
                  </a:schemeClr>
                </a:solidFill>
                <a:latin typeface="Times New Roman" pitchFamily="18" charset="0"/>
                <a:cs typeface="Times New Roman" pitchFamily="18" charset="0"/>
              </a:rPr>
              <a:t> </a:t>
            </a:r>
            <a:br>
              <a:rPr lang="ru-RU" sz="3200" dirty="0" smtClean="0">
                <a:solidFill>
                  <a:schemeClr val="bg1">
                    <a:lumMod val="95000"/>
                  </a:schemeClr>
                </a:solidFill>
                <a:latin typeface="Times New Roman" pitchFamily="18" charset="0"/>
                <a:cs typeface="Times New Roman" pitchFamily="18" charset="0"/>
              </a:rPr>
            </a:br>
            <a:endParaRPr lang="ru-RU" sz="3200" dirty="0">
              <a:solidFill>
                <a:schemeClr val="bg1">
                  <a:lumMod val="95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5580112" y="274638"/>
            <a:ext cx="3672408" cy="2866330"/>
          </a:xfrm>
        </p:spPr>
        <p:txBody>
          <a:bodyPr>
            <a:normAutofit/>
          </a:bodyPr>
          <a:lstStyle/>
          <a:p>
            <a:r>
              <a:rPr lang="ru-RU" sz="3600" dirty="0" smtClean="0">
                <a:solidFill>
                  <a:schemeClr val="accent5">
                    <a:lumMod val="60000"/>
                    <a:lumOff val="40000"/>
                  </a:schemeClr>
                </a:solidFill>
                <a:latin typeface="Times New Roman" pitchFamily="18" charset="0"/>
                <a:cs typeface="Times New Roman" pitchFamily="18" charset="0"/>
              </a:rPr>
              <a:t>Схема расположения частей 9 ГСД</a:t>
            </a:r>
            <a:br>
              <a:rPr lang="ru-RU" sz="3600" dirty="0" smtClean="0">
                <a:solidFill>
                  <a:schemeClr val="accent5">
                    <a:lumMod val="60000"/>
                    <a:lumOff val="40000"/>
                  </a:schemeClr>
                </a:solidFill>
                <a:latin typeface="Times New Roman" pitchFamily="18" charset="0"/>
                <a:cs typeface="Times New Roman" pitchFamily="18" charset="0"/>
              </a:rPr>
            </a:br>
            <a:endParaRPr lang="ru-RU" sz="3600" dirty="0">
              <a:solidFill>
                <a:schemeClr val="accent5">
                  <a:lumMod val="60000"/>
                  <a:lumOff val="4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pic>
        <p:nvPicPr>
          <p:cNvPr id="23553" name="Picture 1" descr="D:\ВР\помним гордимся\20180120_111142.jpg"/>
          <p:cNvPicPr>
            <a:picLocks noChangeAspect="1" noChangeArrowheads="1"/>
          </p:cNvPicPr>
          <p:nvPr/>
        </p:nvPicPr>
        <p:blipFill>
          <a:blip r:embed="rId3" cstate="print"/>
          <a:srcRect/>
          <a:stretch>
            <a:fillRect/>
          </a:stretch>
        </p:blipFill>
        <p:spPr bwMode="auto">
          <a:xfrm>
            <a:off x="0" y="0"/>
            <a:ext cx="5475947" cy="68261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8" name="Прямоугольник 7"/>
          <p:cNvSpPr/>
          <p:nvPr/>
        </p:nvSpPr>
        <p:spPr>
          <a:xfrm>
            <a:off x="467544" y="260649"/>
            <a:ext cx="8856984" cy="4031873"/>
          </a:xfrm>
          <a:prstGeom prst="rect">
            <a:avLst/>
          </a:prstGeom>
        </p:spPr>
        <p:txBody>
          <a:bodyPr wrap="square">
            <a:spAutoFit/>
          </a:bodyPr>
          <a:lstStyle/>
          <a:p>
            <a:r>
              <a:rPr lang="ru-RU" sz="3200" dirty="0" smtClean="0">
                <a:solidFill>
                  <a:schemeClr val="accent5">
                    <a:lumMod val="60000"/>
                    <a:lumOff val="40000"/>
                  </a:schemeClr>
                </a:solidFill>
                <a:latin typeface="Times New Roman" pitchFamily="18" charset="0"/>
                <a:cs typeface="Times New Roman" pitchFamily="18" charset="0"/>
              </a:rPr>
              <a:t>В героически короткие сроки - за 2 месяца (!) дорога из п. </a:t>
            </a:r>
            <a:r>
              <a:rPr lang="ru-RU" sz="3200" dirty="0" err="1" smtClean="0">
                <a:solidFill>
                  <a:schemeClr val="accent5">
                    <a:lumMod val="60000"/>
                    <a:lumOff val="40000"/>
                  </a:schemeClr>
                </a:solidFill>
                <a:latin typeface="Times New Roman" pitchFamily="18" charset="0"/>
                <a:cs typeface="Times New Roman" pitchFamily="18" charset="0"/>
              </a:rPr>
              <a:t>Лазоревское</a:t>
            </a:r>
            <a:r>
              <a:rPr lang="ru-RU" sz="3200" dirty="0" smtClean="0">
                <a:solidFill>
                  <a:schemeClr val="accent5">
                    <a:lumMod val="60000"/>
                    <a:lumOff val="40000"/>
                  </a:schemeClr>
                </a:solidFill>
                <a:latin typeface="Times New Roman" pitchFamily="18" charset="0"/>
                <a:cs typeface="Times New Roman" pitchFamily="18" charset="0"/>
              </a:rPr>
              <a:t> в п. </a:t>
            </a:r>
            <a:r>
              <a:rPr lang="ru-RU" sz="3200" dirty="0" err="1" smtClean="0">
                <a:solidFill>
                  <a:schemeClr val="accent5">
                    <a:lumMod val="60000"/>
                    <a:lumOff val="40000"/>
                  </a:schemeClr>
                </a:solidFill>
                <a:latin typeface="Times New Roman" pitchFamily="18" charset="0"/>
                <a:cs typeface="Times New Roman" pitchFamily="18" charset="0"/>
              </a:rPr>
              <a:t>Шпалорез</a:t>
            </a:r>
            <a:r>
              <a:rPr lang="ru-RU" sz="3200" dirty="0" smtClean="0">
                <a:solidFill>
                  <a:schemeClr val="accent5">
                    <a:lumMod val="60000"/>
                    <a:lumOff val="40000"/>
                  </a:schemeClr>
                </a:solidFill>
                <a:latin typeface="Times New Roman" pitchFamily="18" charset="0"/>
                <a:cs typeface="Times New Roman" pitchFamily="18" charset="0"/>
              </a:rPr>
              <a:t> Апшеронского района, была построена. Её назвали так же, как и дорогу к блокадному Ленинграду – </a:t>
            </a:r>
            <a:r>
              <a:rPr lang="ru-RU" sz="3200" u="sng" dirty="0" smtClean="0">
                <a:solidFill>
                  <a:schemeClr val="accent5">
                    <a:lumMod val="60000"/>
                    <a:lumOff val="40000"/>
                  </a:schemeClr>
                </a:solidFill>
                <a:latin typeface="Times New Roman" pitchFamily="18" charset="0"/>
                <a:cs typeface="Times New Roman" pitchFamily="18" charset="0"/>
              </a:rPr>
              <a:t>«Дорогой Жизни». </a:t>
            </a:r>
            <a:r>
              <a:rPr lang="ru-RU" sz="3200" dirty="0" smtClean="0">
                <a:solidFill>
                  <a:schemeClr val="accent5">
                    <a:lumMod val="60000"/>
                    <a:lumOff val="40000"/>
                  </a:schemeClr>
                </a:solidFill>
                <a:latin typeface="Times New Roman" pitchFamily="18" charset="0"/>
                <a:cs typeface="Times New Roman" pitchFamily="18" charset="0"/>
              </a:rPr>
              <a:t>Она и стала в буквальном смысле дорогой жизни – из-за трудности подвоза продовольствия бойцы 9 ГСД уже голодали – ели плоды яблони-дички, желуди.</a:t>
            </a:r>
            <a:r>
              <a:rPr lang="ru-RU" sz="3200" dirty="0" smtClean="0">
                <a:solidFill>
                  <a:schemeClr val="bg1">
                    <a:lumMod val="95000"/>
                  </a:schemeClr>
                </a:solidFill>
                <a:latin typeface="Times New Roman" pitchFamily="18" charset="0"/>
                <a:cs typeface="Times New Roman" pitchFamily="18" charset="0"/>
              </a:rPr>
              <a:t> </a:t>
            </a:r>
            <a:endParaRPr lang="ru-RU" sz="3200" dirty="0">
              <a:solidFill>
                <a:schemeClr val="bg1">
                  <a:lumMod val="95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a:stretch>
            <a:fillRect/>
          </a:stretch>
        </p:blipFill>
        <p:spPr bwMode="auto">
          <a:xfrm>
            <a:off x="251520" y="4138364"/>
            <a:ext cx="4499545" cy="2719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5121" name="Rectangle 1"/>
          <p:cNvSpPr>
            <a:spLocks noChangeArrowheads="1"/>
          </p:cNvSpPr>
          <p:nvPr/>
        </p:nvSpPr>
        <p:spPr bwMode="auto">
          <a:xfrm>
            <a:off x="1043608" y="189221"/>
            <a:ext cx="81003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Героический марш через перевал из п. </a:t>
            </a:r>
            <a:r>
              <a:rPr kumimoji="0" lang="ru-RU" sz="28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Лазоревское</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в п. </a:t>
            </a:r>
            <a:r>
              <a:rPr kumimoji="0" lang="ru-RU" sz="28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Шпалорез</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Апшеронского района дивизия начала </a:t>
            </a:r>
            <a:r>
              <a:rPr kumimoji="0" lang="ru-RU"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6 января 1943</a:t>
            </a: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г. </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449263"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Горные высоты были хорошо укреплены немцами. На обледенелых склонах были установлены дзоты, минометные и дальнобойные батареи, были минные поля. Каждый метр обстреливался всеми видами оружия. Все попытки 9 ГСД </a:t>
            </a:r>
            <a:r>
              <a:rPr lang="ru-RU" sz="2800" dirty="0" smtClean="0">
                <a:solidFill>
                  <a:schemeClr val="accent5">
                    <a:lumMod val="60000"/>
                    <a:lumOff val="40000"/>
                  </a:schemeClr>
                </a:solidFill>
                <a:latin typeface="Times New Roman" pitchFamily="18" charset="0"/>
                <a:ea typeface="Times New Roman" pitchFamily="18" charset="0"/>
                <a:cs typeface="Times New Roman" pitchFamily="18" charset="0"/>
              </a:rPr>
              <a:t>штурмовать в лоб укрепленные высоты, не удались. Тогда б</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ыло принято единственно правильное решение - обойти укрепленный узел противника и ударить в тыл захватчикам между станицами Черниговской и </a:t>
            </a:r>
            <a:r>
              <a:rPr kumimoji="0" lang="ru-RU" sz="28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Самурской</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a:t>
            </a:r>
            <a:endParaRPr kumimoji="0" lang="ru-RU" sz="2800" b="0"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half" idx="2"/>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pic>
        <p:nvPicPr>
          <p:cNvPr id="7" name="Picture 2"/>
          <p:cNvPicPr>
            <a:picLocks noChangeAspect="1" noChangeArrowheads="1"/>
          </p:cNvPicPr>
          <p:nvPr/>
        </p:nvPicPr>
        <p:blipFill>
          <a:blip r:embed="rId2" cstate="print"/>
          <a:srcRect/>
          <a:stretch>
            <a:fillRect/>
          </a:stretch>
        </p:blipFill>
        <p:spPr bwMode="auto">
          <a:xfrm>
            <a:off x="0" y="0"/>
            <a:ext cx="9753600" cy="6896100"/>
          </a:xfrm>
          <a:prstGeom prst="rect">
            <a:avLst/>
          </a:prstGeom>
          <a:noFill/>
          <a:ln w="9525">
            <a:noFill/>
            <a:miter lim="800000"/>
            <a:headEnd/>
            <a:tailEnd/>
          </a:ln>
          <a:effectLst/>
        </p:spPr>
      </p:pic>
      <p:sp>
        <p:nvSpPr>
          <p:cNvPr id="4097" name="Rectangle 1"/>
          <p:cNvSpPr>
            <a:spLocks noChangeArrowheads="1"/>
          </p:cNvSpPr>
          <p:nvPr/>
        </p:nvSpPr>
        <p:spPr bwMode="auto">
          <a:xfrm>
            <a:off x="611560" y="486586"/>
            <a:ext cx="853244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25 января </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станица</a:t>
            </a:r>
            <a:r>
              <a:rPr kumimoji="0" lang="ru-RU" sz="2800" b="0" i="0"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Самурская</a:t>
            </a:r>
            <a:r>
              <a:rPr kumimoji="0" lang="ru-RU" sz="2800" b="0"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 была освобождена от фашистов. Сопротивление врага было полностью сломлено.  Вся немецкая линия обороны рухнула. Они стали быстро откатываться назад на равнину Кубани, чтобы избежать более крупного, чем под Сталинградом окружения. Так состоялся самый главный бой, от которого произошел коренной перелом в освобождении Кубани и Адыгеи. Задачу, поставленную ставкой фронта 9-я ГСД совместно с 31-й СД, выполнили - прорвали линию обороны врага и обратили его в бегство. </a:t>
            </a:r>
            <a:endParaRPr kumimoji="0" lang="ru-RU" sz="2800" b="0"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38100"/>
            <a:ext cx="9753600" cy="6896100"/>
          </a:xfrm>
          <a:prstGeom prst="rect">
            <a:avLst/>
          </a:prstGeom>
          <a:noFill/>
          <a:ln w="9525">
            <a:noFill/>
            <a:miter lim="800000"/>
            <a:headEnd/>
            <a:tailEnd/>
          </a:ln>
          <a:effectLst/>
        </p:spPr>
      </p:pic>
      <p:sp>
        <p:nvSpPr>
          <p:cNvPr id="2" name="Заголовок 1"/>
          <p:cNvSpPr>
            <a:spLocks noGrp="1"/>
          </p:cNvSpPr>
          <p:nvPr>
            <p:ph type="title"/>
          </p:nvPr>
        </p:nvSpPr>
        <p:spPr>
          <a:xfrm>
            <a:off x="457200" y="274638"/>
            <a:ext cx="8229600" cy="4378498"/>
          </a:xfrm>
        </p:spPr>
        <p:txBody>
          <a:bodyPr>
            <a:noAutofit/>
          </a:bodyPr>
          <a:lstStyle/>
          <a:p>
            <a:pPr algn="l"/>
            <a:r>
              <a:rPr lang="ru-RU" sz="2800" dirty="0" smtClean="0">
                <a:solidFill>
                  <a:schemeClr val="accent5">
                    <a:lumMod val="60000"/>
                    <a:lumOff val="40000"/>
                  </a:schemeClr>
                </a:solidFill>
                <a:latin typeface="Times New Roman" pitchFamily="18" charset="0"/>
                <a:cs typeface="Times New Roman" pitchFamily="18" charset="0"/>
              </a:rPr>
              <a:t/>
            </a:r>
            <a:br>
              <a:rPr lang="ru-RU" sz="2800" dirty="0" smtClean="0">
                <a:solidFill>
                  <a:schemeClr val="accent5">
                    <a:lumMod val="60000"/>
                    <a:lumOff val="40000"/>
                  </a:schemeClr>
                </a:solidFill>
                <a:latin typeface="Times New Roman" pitchFamily="18" charset="0"/>
                <a:cs typeface="Times New Roman" pitchFamily="18" charset="0"/>
              </a:rPr>
            </a:br>
            <a:r>
              <a:rPr lang="ru-RU" sz="2800" dirty="0" smtClean="0">
                <a:solidFill>
                  <a:schemeClr val="accent5">
                    <a:lumMod val="60000"/>
                    <a:lumOff val="40000"/>
                  </a:schemeClr>
                </a:solidFill>
                <a:latin typeface="Times New Roman" pitchFamily="18" charset="0"/>
                <a:cs typeface="Times New Roman" pitchFamily="18" charset="0"/>
              </a:rPr>
              <a:t/>
            </a:r>
            <a:br>
              <a:rPr lang="ru-RU" sz="2800" dirty="0" smtClean="0">
                <a:solidFill>
                  <a:schemeClr val="accent5">
                    <a:lumMod val="60000"/>
                    <a:lumOff val="40000"/>
                  </a:schemeClr>
                </a:solidFill>
                <a:latin typeface="Times New Roman" pitchFamily="18" charset="0"/>
                <a:cs typeface="Times New Roman" pitchFamily="18" charset="0"/>
              </a:rPr>
            </a:br>
            <a:r>
              <a:rPr lang="ru-RU" sz="2800" dirty="0" smtClean="0">
                <a:solidFill>
                  <a:schemeClr val="accent5">
                    <a:lumMod val="60000"/>
                    <a:lumOff val="40000"/>
                  </a:schemeClr>
                </a:solidFill>
                <a:latin typeface="Times New Roman" pitchFamily="18" charset="0"/>
                <a:cs typeface="Times New Roman" pitchFamily="18" charset="0"/>
              </a:rPr>
              <a:t/>
            </a:r>
            <a:br>
              <a:rPr lang="ru-RU" sz="2800" dirty="0" smtClean="0">
                <a:solidFill>
                  <a:schemeClr val="accent5">
                    <a:lumMod val="60000"/>
                    <a:lumOff val="40000"/>
                  </a:schemeClr>
                </a:solidFill>
                <a:latin typeface="Times New Roman" pitchFamily="18" charset="0"/>
                <a:cs typeface="Times New Roman" pitchFamily="18" charset="0"/>
              </a:rPr>
            </a:br>
            <a:r>
              <a:rPr lang="ru-RU" sz="2800" dirty="0" smtClean="0">
                <a:solidFill>
                  <a:schemeClr val="accent5">
                    <a:lumMod val="60000"/>
                    <a:lumOff val="40000"/>
                  </a:schemeClr>
                </a:solidFill>
                <a:latin typeface="Times New Roman" pitchFamily="18" charset="0"/>
                <a:cs typeface="Times New Roman" pitchFamily="18" charset="0"/>
              </a:rPr>
              <a:t>	Советские войска зашли в станицу с северо-восточной и восточной стороны. Отставших оккупантов загнали в р. </a:t>
            </a:r>
            <a:r>
              <a:rPr lang="ru-RU" sz="2800" dirty="0" err="1" smtClean="0">
                <a:solidFill>
                  <a:schemeClr val="accent5">
                    <a:lumMod val="60000"/>
                    <a:lumOff val="40000"/>
                  </a:schemeClr>
                </a:solidFill>
                <a:latin typeface="Times New Roman" pitchFamily="18" charset="0"/>
                <a:cs typeface="Times New Roman" pitchFamily="18" charset="0"/>
              </a:rPr>
              <a:t>Пшеху</a:t>
            </a:r>
            <a:r>
              <a:rPr lang="ru-RU" sz="2800" dirty="0" smtClean="0">
                <a:solidFill>
                  <a:schemeClr val="accent5">
                    <a:lumMod val="60000"/>
                    <a:lumOff val="40000"/>
                  </a:schemeClr>
                </a:solidFill>
                <a:latin typeface="Times New Roman" pitchFamily="18" charset="0"/>
                <a:cs typeface="Times New Roman" pitchFamily="18" charset="0"/>
              </a:rPr>
              <a:t> и добили. 	</a:t>
            </a:r>
            <a:r>
              <a:rPr lang="ru-RU" sz="2800" dirty="0" smtClean="0">
                <a:solidFill>
                  <a:srgbClr val="C00000"/>
                </a:solidFill>
                <a:latin typeface="Times New Roman" pitchFamily="18" charset="0"/>
                <a:cs typeface="Times New Roman" pitchFamily="18" charset="0"/>
              </a:rPr>
              <a:t>Официальной датой освобождения станицы </a:t>
            </a:r>
            <a:r>
              <a:rPr lang="ru-RU" sz="2800" dirty="0" err="1" smtClean="0">
                <a:solidFill>
                  <a:srgbClr val="C00000"/>
                </a:solidFill>
                <a:latin typeface="Times New Roman" pitchFamily="18" charset="0"/>
                <a:cs typeface="Times New Roman" pitchFamily="18" charset="0"/>
              </a:rPr>
              <a:t>Самурской</a:t>
            </a:r>
            <a:r>
              <a:rPr lang="ru-RU" sz="2800" dirty="0" smtClean="0">
                <a:solidFill>
                  <a:srgbClr val="C00000"/>
                </a:solidFill>
                <a:latin typeface="Times New Roman" pitchFamily="18" charset="0"/>
                <a:cs typeface="Times New Roman" pitchFamily="18" charset="0"/>
              </a:rPr>
              <a:t> считается 25 января 1943 г.</a:t>
            </a:r>
            <a:br>
              <a:rPr lang="ru-RU" sz="2800" dirty="0" smtClean="0">
                <a:solidFill>
                  <a:srgbClr val="C00000"/>
                </a:solidFill>
                <a:latin typeface="Times New Roman" pitchFamily="18" charset="0"/>
                <a:cs typeface="Times New Roman" pitchFamily="18" charset="0"/>
              </a:rPr>
            </a:br>
            <a:r>
              <a:rPr lang="ru-RU" sz="2800" dirty="0" smtClean="0">
                <a:solidFill>
                  <a:srgbClr val="C00000"/>
                </a:solidFill>
                <a:latin typeface="Times New Roman" pitchFamily="18" charset="0"/>
                <a:cs typeface="Times New Roman" pitchFamily="18" charset="0"/>
              </a:rPr>
              <a:t>	 26 января 1943 г. </a:t>
            </a:r>
            <a:r>
              <a:rPr lang="ru-RU" sz="2800" dirty="0" smtClean="0">
                <a:solidFill>
                  <a:schemeClr val="accent5">
                    <a:lumMod val="60000"/>
                    <a:lumOff val="40000"/>
                  </a:schemeClr>
                </a:solidFill>
                <a:latin typeface="Times New Roman" pitchFamily="18" charset="0"/>
                <a:cs typeface="Times New Roman" pitchFamily="18" charset="0"/>
              </a:rPr>
              <a:t>была освобождена станица </a:t>
            </a:r>
            <a:r>
              <a:rPr lang="ru-RU" sz="2800" dirty="0" err="1" smtClean="0">
                <a:solidFill>
                  <a:schemeClr val="accent5">
                    <a:lumMod val="60000"/>
                    <a:lumOff val="40000"/>
                  </a:schemeClr>
                </a:solidFill>
                <a:latin typeface="Times New Roman" pitchFamily="18" charset="0"/>
                <a:cs typeface="Times New Roman" pitchFamily="18" charset="0"/>
              </a:rPr>
              <a:t>Ширванская</a:t>
            </a:r>
            <a:r>
              <a:rPr lang="ru-RU" sz="2800" dirty="0" smtClean="0">
                <a:solidFill>
                  <a:schemeClr val="accent5">
                    <a:lumMod val="60000"/>
                    <a:lumOff val="40000"/>
                  </a:schemeClr>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27 января </a:t>
            </a:r>
            <a:r>
              <a:rPr lang="ru-RU" sz="2800" dirty="0" smtClean="0">
                <a:solidFill>
                  <a:schemeClr val="accent5">
                    <a:lumMod val="60000"/>
                    <a:lumOff val="40000"/>
                  </a:schemeClr>
                </a:solidFill>
                <a:latin typeface="Times New Roman" pitchFamily="18" charset="0"/>
                <a:cs typeface="Times New Roman" pitchFamily="18" charset="0"/>
              </a:rPr>
              <a:t>– станица Апшеронская.</a:t>
            </a:r>
            <a:br>
              <a:rPr lang="ru-RU" sz="2800" dirty="0" smtClean="0">
                <a:solidFill>
                  <a:schemeClr val="accent5">
                    <a:lumMod val="60000"/>
                    <a:lumOff val="40000"/>
                  </a:schemeClr>
                </a:solidFill>
                <a:latin typeface="Times New Roman" pitchFamily="18" charset="0"/>
                <a:cs typeface="Times New Roman" pitchFamily="18" charset="0"/>
              </a:rPr>
            </a:br>
            <a:r>
              <a:rPr lang="ru-RU" sz="2800" dirty="0" smtClean="0">
                <a:solidFill>
                  <a:schemeClr val="accent5">
                    <a:lumMod val="60000"/>
                    <a:lumOff val="40000"/>
                  </a:schemeClr>
                </a:solidFill>
                <a:latin typeface="Times New Roman" pitchFamily="18" charset="0"/>
                <a:cs typeface="Times New Roman" pitchFamily="18" charset="0"/>
              </a:rPr>
              <a:t> 	Но на основании архивных данных – а это карты, схемы расположения частей, боевые донесения можно прийти к заключению - </a:t>
            </a:r>
            <a:r>
              <a:rPr lang="ru-RU" sz="2800" b="1" dirty="0" smtClean="0">
                <a:solidFill>
                  <a:srgbClr val="C00000"/>
                </a:solidFill>
                <a:latin typeface="Times New Roman" pitchFamily="18" charset="0"/>
                <a:cs typeface="Times New Roman" pitchFamily="18" charset="0"/>
              </a:rPr>
              <a:t>станица </a:t>
            </a:r>
            <a:r>
              <a:rPr lang="ru-RU" sz="2800" b="1" dirty="0" err="1" smtClean="0">
                <a:solidFill>
                  <a:srgbClr val="C00000"/>
                </a:solidFill>
                <a:latin typeface="Times New Roman" pitchFamily="18" charset="0"/>
                <a:cs typeface="Times New Roman" pitchFamily="18" charset="0"/>
              </a:rPr>
              <a:t>Самурская</a:t>
            </a:r>
            <a:r>
              <a:rPr lang="ru-RU" sz="2800" b="1" dirty="0" smtClean="0">
                <a:solidFill>
                  <a:srgbClr val="C00000"/>
                </a:solidFill>
                <a:latin typeface="Times New Roman" pitchFamily="18" charset="0"/>
                <a:cs typeface="Times New Roman" pitchFamily="18" charset="0"/>
              </a:rPr>
              <a:t> была освобождена не 25, а 24 января 1943 г.!</a:t>
            </a:r>
            <a:r>
              <a:rPr lang="ru-RU" sz="2800" dirty="0" smtClean="0">
                <a:solidFill>
                  <a:srgbClr val="C00000"/>
                </a:solidFill>
                <a:latin typeface="Times New Roman" pitchFamily="18" charset="0"/>
                <a:cs typeface="Times New Roman" pitchFamily="18" charset="0"/>
              </a:rPr>
              <a:t>  </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3" name="Текст 2"/>
          <p:cNvSpPr>
            <a:spLocks noGrp="1"/>
          </p:cNvSpPr>
          <p:nvPr>
            <p:ph type="body" idx="1"/>
          </p:nvPr>
        </p:nvSpPr>
        <p:spPr>
          <a:xfrm>
            <a:off x="2051720" y="5589240"/>
            <a:ext cx="4040188" cy="639762"/>
          </a:xfrm>
        </p:spPr>
        <p:txBody>
          <a:bodyPr/>
          <a:lstStyle/>
          <a:p>
            <a:r>
              <a:rPr lang="ru-RU" dirty="0" smtClean="0"/>
              <a:t>	</a:t>
            </a:r>
            <a:endParaRPr lang="ru-RU" dirty="0"/>
          </a:p>
        </p:txBody>
      </p:sp>
      <p:sp>
        <p:nvSpPr>
          <p:cNvPr id="5" name="Текст 4"/>
          <p:cNvSpPr>
            <a:spLocks noGrp="1"/>
          </p:cNvSpPr>
          <p:nvPr>
            <p:ph type="body"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186</Words>
  <Application>Microsoft Office PowerPoint</Application>
  <PresentationFormat>Экран (4:3)</PresentationFormat>
  <Paragraphs>22</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Патриотическая акция  «Помним. Гордимся. Наследуем», посвященная 75-летию освобождения Апшеронского района от немецко-фашистских захватчиков МБОУСОШ №28 пос. Новые Поляны</vt:lpstr>
      <vt:lpstr> Война пришла на Кубань 25 июля 1942 г. Каждый восьмой житель Кубани ушел защищать родную землю. Всего за год с начала войны под ружье встало 600 тысяч кубанцев. Десятки тысяч  человек не вернулись с полей  сражений. Более 13 тысяч - из Апшеронского района. В Апшеронском  районе  13 человек удостоены высокого звания Героя Советского Союза.  </vt:lpstr>
      <vt:lpstr> Битва за Кавказ - одна из крупнейших битв Великой Отечественной войны. Фашисты рвались к нефтяным районам  Советского Союза - Майкопу, Грозному, Баку. Апшеронский район был оккупирован фашистами 14 августа 1942 г.    Но главные бои развернулись за выход немецко-фашистских дивизий к Черному морю, на Самурско-Лазаревском направлении. Основную тяжесть борьбы за освобождение станиц Самурской,  Ширванской и Апшеронской вынесли воины 9-ой горно-стрелковой дивизии под командованием полковника М.В. Евстигнеева и 31 СД под командованием полковника Богдановича.  </vt:lpstr>
      <vt:lpstr> Легендарный путь 9 горно-стрелковой дивизии, которая освобождала станицу Самурскую в январе 1943 г., начинался в г. Батуми, где дивизия стояла на границе с Турцией. До этого практически не имела опыта ведения боевых действий. Было принято решение перебросить 9 ГСД в ноябре 1942 г. на Самурско-Лазаревское направление, в помощь 31-й стрелковой дивизии, державшей оборону в междуречье рек Цице и Пшеха, для совместного прорыва обороны.    </vt:lpstr>
      <vt:lpstr>Схема расположения частей 9 ГСД </vt:lpstr>
      <vt:lpstr>Презентация PowerPoint</vt:lpstr>
      <vt:lpstr>Презентация PowerPoint</vt:lpstr>
      <vt:lpstr>Презентация PowerPoint</vt:lpstr>
      <vt:lpstr>    Советские войска зашли в станицу с северо-восточной и восточной стороны. Отставших оккупантов загнали в р. Пшеху и добили.  Официальной датой освобождения станицы Самурской считается 25 января 1943 г.   26 января 1943 г. была освобождена станица Ширванская, 27 января – станица Апшеронская.   Но на основании архивных данных – а это карты, схемы расположения частей, боевые донесения можно прийти к заключению - станица Самурская была освобождена не 25, а 24 января 1943 г.!   </vt:lpstr>
      <vt:lpstr>Боевое донесение </vt:lpstr>
      <vt:lpstr>Презентация PowerPoint</vt:lpstr>
      <vt:lpstr>Презентация PowerPoint</vt:lpstr>
      <vt:lpstr>Презентация PowerPoint</vt:lpstr>
      <vt:lpstr>Духин Иван Борисович </vt:lpstr>
      <vt:lpstr>9 мая 2017г. Духин И.Б.</vt:lpstr>
      <vt:lpstr>Авторы работы: учитель истории МБОУСОШ №28 Заметаева Елена Александровна, директор МБОУСОШ №28  Усачева Наталья Валерьевна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Патриотическая акция  «Помним. Гордимся. Наследуем», посвященная 75-летию освобождения Апшеронского района от немецко-фашистских захватчиков МБОУСОШ №28 пос. Новые Поляны</dc:title>
  <dc:creator>1</dc:creator>
  <cp:lastModifiedBy>первый</cp:lastModifiedBy>
  <cp:revision>22</cp:revision>
  <cp:lastPrinted>2018-01-22T13:20:49Z</cp:lastPrinted>
  <dcterms:created xsi:type="dcterms:W3CDTF">2018-01-20T07:20:41Z</dcterms:created>
  <dcterms:modified xsi:type="dcterms:W3CDTF">2018-01-22T13:26:42Z</dcterms:modified>
</cp:coreProperties>
</file>