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71" r:id="rId6"/>
    <p:sldId id="277" r:id="rId7"/>
    <p:sldId id="270" r:id="rId8"/>
    <p:sldId id="272" r:id="rId9"/>
    <p:sldId id="275" r:id="rId10"/>
    <p:sldId id="280" r:id="rId11"/>
    <p:sldId id="273" r:id="rId12"/>
    <p:sldId id="274" r:id="rId13"/>
    <p:sldId id="278" r:id="rId14"/>
    <p:sldId id="281" r:id="rId15"/>
    <p:sldId id="259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442-D230-41D3-B819-FFD5173FFC93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48C-00B0-42D7-AF09-204B4DE10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3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442-D230-41D3-B819-FFD5173FFC93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48C-00B0-42D7-AF09-204B4DE10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53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442-D230-41D3-B819-FFD5173FFC93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48C-00B0-42D7-AF09-204B4DE10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315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442-D230-41D3-B819-FFD5173FFC93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48C-00B0-42D7-AF09-204B4DE10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52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442-D230-41D3-B819-FFD5173FFC93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48C-00B0-42D7-AF09-204B4DE10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758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442-D230-41D3-B819-FFD5173FFC93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48C-00B0-42D7-AF09-204B4DE10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4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442-D230-41D3-B819-FFD5173FFC93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48C-00B0-42D7-AF09-204B4DE10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274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442-D230-41D3-B819-FFD5173FFC93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48C-00B0-42D7-AF09-204B4DE10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983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442-D230-41D3-B819-FFD5173FFC93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48C-00B0-42D7-AF09-204B4DE10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06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442-D230-41D3-B819-FFD5173FFC93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48C-00B0-42D7-AF09-204B4DE10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36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6442-D230-41D3-B819-FFD5173FFC93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48C-00B0-42D7-AF09-204B4DE10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033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36442-D230-41D3-B819-FFD5173FFC93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148C-00B0-42D7-AF09-204B4DE103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131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0004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Использование </a:t>
            </a:r>
            <a:r>
              <a:rPr lang="ru-RU" sz="3200" dirty="0" err="1" smtClean="0">
                <a:solidFill>
                  <a:srgbClr val="002060"/>
                </a:solidFill>
              </a:rPr>
              <a:t>историкокультурных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ресурсов региона (исторических, литературных, природных памятников) в преподавании русского языка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653136"/>
            <a:ext cx="4024536" cy="1440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Апшеронский район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Новые Поляны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Юзвитская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М.В (МБОУСОШ №28)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2852936"/>
            <a:ext cx="7056784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 smtClean="0">
                <a:solidFill>
                  <a:srgbClr val="C00000"/>
                </a:solidFill>
              </a:rPr>
              <a:t>«Апшеронский район в годы ВОВ. </a:t>
            </a:r>
            <a:endParaRPr lang="ru-RU" i="1" dirty="0" smtClean="0">
              <a:solidFill>
                <a:srgbClr val="C00000"/>
              </a:solidFill>
            </a:endParaRPr>
          </a:p>
          <a:p>
            <a:r>
              <a:rPr lang="ru-RU" sz="2400" i="1" dirty="0" smtClean="0">
                <a:solidFill>
                  <a:srgbClr val="C00000"/>
                </a:solidFill>
              </a:rPr>
              <a:t>(</a:t>
            </a:r>
            <a:r>
              <a:rPr lang="ru-RU" sz="2400" i="1" dirty="0" smtClean="0">
                <a:solidFill>
                  <a:srgbClr val="C00000"/>
                </a:solidFill>
              </a:rPr>
              <a:t>п</a:t>
            </a: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Новые Поляны (</a:t>
            </a:r>
            <a:r>
              <a:rPr lang="ru-RU" sz="2400" i="1" dirty="0" err="1" smtClean="0">
                <a:solidFill>
                  <a:srgbClr val="C00000"/>
                </a:solidFill>
              </a:rPr>
              <a:t>Самурская</a:t>
            </a:r>
            <a:r>
              <a:rPr lang="ru-RU" sz="2400" i="1" dirty="0" smtClean="0">
                <a:solidFill>
                  <a:srgbClr val="C00000"/>
                </a:solidFill>
              </a:rPr>
              <a:t>), ст. </a:t>
            </a:r>
            <a:r>
              <a:rPr lang="ru-RU" sz="2400" i="1" dirty="0" err="1" smtClean="0">
                <a:solidFill>
                  <a:srgbClr val="C00000"/>
                </a:solidFill>
              </a:rPr>
              <a:t>Ширванская</a:t>
            </a:r>
            <a:r>
              <a:rPr lang="ru-RU" sz="2400" i="1" dirty="0" smtClean="0">
                <a:solidFill>
                  <a:srgbClr val="C00000"/>
                </a:solidFill>
              </a:rPr>
              <a:t>.»</a:t>
            </a:r>
            <a:endParaRPr lang="ru-RU" sz="2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0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Марина Валерьевна\Рабочий стол\фото класса\7 класс\Субботник\IMG_20140412_111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71414"/>
            <a:ext cx="4429156" cy="3321867"/>
          </a:xfrm>
          <a:prstGeom prst="rect">
            <a:avLst/>
          </a:prstGeom>
          <a:noFill/>
        </p:spPr>
      </p:pic>
      <p:pic>
        <p:nvPicPr>
          <p:cNvPr id="30723" name="Picture 3" descr="D:\Марина Валерьевна\Рабочий стол\фото класса\7 класс\Субботник\P11007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00438"/>
            <a:ext cx="4500594" cy="3375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35139" t="13672" r="31918" b="53125"/>
          <a:stretch>
            <a:fillRect/>
          </a:stretch>
        </p:blipFill>
        <p:spPr bwMode="auto">
          <a:xfrm>
            <a:off x="857224" y="1000108"/>
            <a:ext cx="743795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Рисунок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744663"/>
            <a:ext cx="255588" cy="280987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357290" y="285728"/>
            <a:ext cx="66704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Местонахождение памятников на карте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Новополянского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поселения (ст.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Ширванская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7" name="Рисунок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6286520"/>
            <a:ext cx="257175" cy="285750"/>
          </a:xfrm>
          <a:prstGeom prst="rect">
            <a:avLst/>
          </a:prstGeom>
          <a:noFill/>
        </p:spPr>
      </p:pic>
      <p:pic>
        <p:nvPicPr>
          <p:cNvPr id="25606" name="Рисунок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5143512"/>
            <a:ext cx="729688" cy="785818"/>
          </a:xfrm>
          <a:prstGeom prst="rect">
            <a:avLst/>
          </a:prstGeom>
          <a:noFill/>
        </p:spPr>
      </p:pic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785982" y="6150138"/>
            <a:ext cx="63537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памятник неизвестным солдатам в станице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Ширванской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5211561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на Водокачке станицы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Ширванской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месте захоронения бойцов партизанского отряда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 l="33492" t="3906" r="33016" b="10156"/>
          <a:stretch>
            <a:fillRect/>
          </a:stretch>
        </p:blipFill>
        <p:spPr bwMode="auto">
          <a:xfrm>
            <a:off x="2500298" y="214290"/>
            <a:ext cx="435771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24158" t="24414" r="24231" b="11133"/>
          <a:stretch>
            <a:fillRect/>
          </a:stretch>
        </p:blipFill>
        <p:spPr bwMode="auto">
          <a:xfrm>
            <a:off x="1000100" y="1285860"/>
            <a:ext cx="671517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85850" y="428604"/>
            <a:ext cx="1106477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Встреча с местным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писателем А.Ф. Орловым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1746" name="Picture 2" descr="C:\Users\836D~1\AppData\Local\Temp\Rar$DIa0.551\DSC_0015.JPG"/>
          <p:cNvPicPr>
            <a:picLocks noChangeAspect="1" noChangeArrowheads="1"/>
          </p:cNvPicPr>
          <p:nvPr/>
        </p:nvPicPr>
        <p:blipFill>
          <a:blip r:embed="rId2" cstate="print"/>
          <a:srcRect l="22656" t="1389" r="22656" b="18055"/>
          <a:stretch>
            <a:fillRect/>
          </a:stretch>
        </p:blipFill>
        <p:spPr bwMode="auto">
          <a:xfrm>
            <a:off x="2786050" y="2402334"/>
            <a:ext cx="4429156" cy="3669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Изображение</a:t>
            </a:r>
            <a:endParaRPr lang="ru-RU" dirty="0"/>
          </a:p>
        </p:txBody>
      </p:sp>
      <p:pic>
        <p:nvPicPr>
          <p:cNvPr id="9" name="Picture 4" descr="http://apsmi.ru/image/1104/voen/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3501428" cy="497202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428604"/>
            <a:ext cx="43577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Есаул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Анатолий Федорович Орлов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потомственный кубанский казак, его родословная идет от казаков, основавших станицу Апшеронскую. С первых лет возрождения казачества на Кубани он активно участвует в этом процессе. Член союза журналистов России, Анатолий Федорович регулярно печатается в районной газете на актуальные темы о казачестве.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С1991 года заместитель районного атамана есаул Орлов ведет самостоятельное журналистское расследование обстоятельств гибели 118 казаков станицы Апшеронской осенью 1920 года.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память об этой трагедии 15 лет назад Апшеронские казаки воздвигли мемориал скорби с шестиметровым православным крестом. Из 118 зарубленных казаков есаул Орлов восстановил 99 фамилий, некоторых с полным именем и казачьим чином. 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00594" y="1428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этих страшных военных днях интересно рассказывает Анатолий Федорович Орлов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5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335756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2010 году вышла   книга – «Военное детство (Это было в станице Апшеронской)» Анатолия Федоровича ,  созданная на основе ярких мальчишеских впечатлений от войны, которую он пережил в родной станице Апшеронской.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www.pushkinka.org/CONTENT/NEWBOOK15/8/IMG_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60663" y="71414"/>
            <a:ext cx="3383303" cy="52864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472" y="35716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Сидят мальчишки,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Обделённые войной,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Детство отступало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Серой      полосой.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1768" y="178253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Военное детство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Надежда Орлова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5857892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(Эту книгу мы читаем на уроках мужества)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0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4554011"/>
              </p:ext>
            </p:extLst>
          </p:nvPr>
        </p:nvGraphicFramePr>
        <p:xfrm>
          <a:off x="457200" y="1600200"/>
          <a:ext cx="8229600" cy="463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 проекта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воспитание патриотов Кубани на примерах исторических событий и персоналий, явлений современной жизни края, формирование умения прослеживать историческую взаимосвязь между явлениями и событиями прошлого и настоящего Кубани.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Задачи проекта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 Формировать осознание своей сопричастности с историей и современностью Кубани.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 Формировать активную позицию, направленную на участие в культурной и социально-политической жизни своей страны.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3. Воспитывать у подрастающего поколения чувство любви и гордости за Кубань.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Область применения проекта</a:t>
                      </a:r>
                      <a:r>
                        <a:rPr lang="ru-RU" baseline="0" dirty="0" smtClean="0"/>
                        <a:t> (НОО, ООО, СОО)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 обучающихся,</a:t>
                      </a:r>
                      <a:r>
                        <a:rPr lang="ru-RU" baseline="0" dirty="0" smtClean="0"/>
                        <a:t> для которых может быть использован проект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6-9 классы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37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Ожидаемые результаты, основные знания, умения и навыки, характеризующие результативность усвоения материала</a:t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8500790"/>
              </p:ext>
            </p:extLst>
          </p:nvPr>
        </p:nvGraphicFramePr>
        <p:xfrm>
          <a:off x="285720" y="1214422"/>
          <a:ext cx="8686800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43400"/>
                <a:gridCol w="4343400"/>
              </a:tblGrid>
              <a:tr h="370840">
                <a:tc gridSpan="2">
                  <a:txBody>
                    <a:bodyPr/>
                    <a:lstStyle/>
                    <a:p>
                      <a:pPr algn="just"/>
                      <a:r>
                        <a:rPr lang="ru-RU" b="0" i="1" dirty="0" smtClean="0"/>
                        <a:t>Применение метода виртуальной экскурсии на уроках будет способствовать эффективному формированию у обучающихся личностных, регулятивных, познавательных и коммуникативных универсальных учебных действий (УУД) как основы умения учиться:</a:t>
                      </a:r>
                      <a:endParaRPr lang="ru-RU" b="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в сфере личностных УУД: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формировать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социокультурную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компетентность: бережное отношение к  истории родного края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(района)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воспитание чувства патриотизма.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в сфере регулятивных УУД: 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 самостоятельного выполнения заданий,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выбор темпа работы,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умение действовать самостоятельно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в сфере коммуникативных УУД: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формулировать собственное мнение,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осуществлять речевое взаимодействие в разных ситуациях общения,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работать в группе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в сфере познавательных УУД: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проводить исследовательскую деятельность под руководством учителя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61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75" y="500063"/>
            <a:ext cx="7772400" cy="7858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Маршрутный лист экскурсии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0401645"/>
              </p:ext>
            </p:extLst>
          </p:nvPr>
        </p:nvGraphicFramePr>
        <p:xfrm>
          <a:off x="827584" y="1844824"/>
          <a:ext cx="7704856" cy="329869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92088"/>
                <a:gridCol w="6912768"/>
              </a:tblGrid>
              <a:tr h="51126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Перечень объектов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12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Апшеронск в годы ВОВ (общие сведения  СЛАЙД 5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для учителя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245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Памятники ВОВ в Апшеронском районе п.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Новые Поляны (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Самурская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 ст.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Ширванская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126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Встреча с  местным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писателем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Анатолием Федоровичем Орловым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245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Презентация художественно – документальной повести «Военное детство» А.Ф.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Орлова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50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14"/>
            <a:ext cx="91440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Одним из самых драматических сражений второй мировой войны была протяженная во времени и пространстве битва за Кавказ, оборона его перевалов.          Приблизительно 400 тысяч гитлеровцев было уничтожено в битве за Кавказ. Но ведь и нам победа досталась нелегко. Усыпальницами тысяч и тысяч защитников этих гор стали ущелья, балки, котловины, высоты.   Сколько тех, кто значится пропавшими без вести, неизвестных имен, навечно остались здесь!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Наш Апшеронский район в полной мере испытал на себе горечь потерь и поражений в дни отступления и обороны. Долгих пять месяцев 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с 12 августа 1942 года по 27 января 1943 года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гремели в го­рах взрывы боб, стучали пулеметы, стреляли пушки. Концлагерь, лазарет, казарма – вот во что превратили фашисты наш город.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Более 4 тысяч (4051) воинов и мирных жителей г. Апшеронска, защищавших и освобождавших город от немецко-фашистских захватчиков, погибли в этой войне.  Пропало без вести 6380 человек. Многие мужчины, юноши, подростки – жители Апшеронского района, в начале войны были мобилизованы в ряды Советской армии, не жалея жизни гнали врага с родной земли на всех фронтах. 16320 жителей района в Великую Отечественную войну ушли на фронт.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12 августа 1942 года “коричневая чума” нагрянула и на территорию Апшеронского района. Немецкая оккупация про­должилась до осени. А с 25 сентября по 20 декабря грозного 1942 года здесь проходили ожесточенные бои, о которых знает весь мир.   Совершив двенадцатидневный форсированный марш по горным тропам, под непрерывной бомбежкой неся на себе оружие, боеприпасы и снаряжение, оставив тылы в долине из-за бездорожья, наши воины перешли в атаку по всему фронту. Стремительное наступление частей Советской армии для нем­цев явилось полной неожиданностью. Длительные кровопролитные бои отбросили оккупантов далеко от подступов к побережью.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Первое наступление советских войск по освобождению Кубани началось в январе 1943 года с Апшеронского района.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Враг к Черному морю так и не прошел, но район понес непоправимый урон. За время фашистской оккупации был сожжен лесозавод в поселке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Мезмай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разрушены железные дороги, школы, больницы, клубы, жилые дома. Коммунальное и сельское хозяйства понесли огромные материальные потери. Большое количество жителей района погибли от рук фашистов.</a:t>
            </a:r>
          </a:p>
          <a:p>
            <a:pPr fontAlgn="base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Освободили Апшеронский район в январе 1943 года. У каждого города, села, станицы, куда ступал фашистский сапог, есть своя знаменательная дата – для нас это 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27 января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ПЛЕЧОМ К ПЛЕЧУ СТОЯЛИ НАСМЕРТЬ РУСССКИЕ, УКРАИНСКИЕ, ГРУЗИНСКИЕ, АРМЯНСКИЕ, ЕВРЕЙСКИЕ ВОИНЫ И НЕ ПРОПУСТИЛИ ВРАГА К ЧЕРНОМОРСКОМУ ПОБЕРЕЖЬЮ, СОЗДАВ ПРЕДПОСЫЛКИ К ОСВОБОЖДЕНИЮ НОВОРОССИЙСКА. ВСЕМ ПОГИБШИМ ТОГДА В ОКРЕСТНОСТЯХ САМУРСКОЙ СОЛДАТАМ СОВЕТСКОЙ АРМИИ БЫЛ УСТАНОВЛЕН ПАМЯТНИК В ЦЕНТРЕ ПОСЁЛКА НОВЫЕ ПОЛЯНЫ.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D:\Марина Валерьевна\Рабочий стол\фото класса\посвящ ВОВ\DSC01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70" y="1410900"/>
            <a:ext cx="6786578" cy="5089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146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Гора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Опелепнь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является братской могилой наших соотечественников. На самой вершине горы окопались немецкие «Эдельвейс», а советские войска брали высоту путем сбрасывания десанта и идя в атаку с подножия горы. Кто находился в том момент там, тот понимал, что это было самоубийство. Разумеется, эту высоту наши русские солдаты взяли, но известно, что практически до середины 80-х годов на этом месте существовали две ямы, в которых было полно человеческих костей, лишь спустя большой промежуток времени их закопали.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 l="39532" t="40039" r="22584" b="11133"/>
          <a:stretch>
            <a:fillRect/>
          </a:stretch>
        </p:blipFill>
        <p:spPr bwMode="auto">
          <a:xfrm>
            <a:off x="2500298" y="3803790"/>
            <a:ext cx="4214810" cy="3054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5-конечная звезда 7"/>
          <p:cNvSpPr/>
          <p:nvPr/>
        </p:nvSpPr>
        <p:spPr>
          <a:xfrm>
            <a:off x="4786314" y="6143644"/>
            <a:ext cx="285752" cy="28575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71934" y="6215082"/>
            <a:ext cx="857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Опелепнь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335" t="13672" r="34663" b="24804"/>
          <a:stretch>
            <a:fillRect/>
          </a:stretch>
        </p:blipFill>
        <p:spPr bwMode="auto">
          <a:xfrm>
            <a:off x="4452937" y="1285860"/>
            <a:ext cx="456863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71470" y="71414"/>
            <a:ext cx="92154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Местонахождение памятников на карте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Новополянского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поселения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5897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(п. Новые Поляны и ст.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Самурская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Рисунок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85992"/>
            <a:ext cx="1093001" cy="1214446"/>
          </a:xfrm>
          <a:prstGeom prst="rect">
            <a:avLst/>
          </a:prstGeom>
          <a:noFill/>
        </p:spPr>
      </p:pic>
      <p:pic>
        <p:nvPicPr>
          <p:cNvPr id="1029" name="Рисунок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786190"/>
            <a:ext cx="1071538" cy="1153964"/>
          </a:xfrm>
          <a:prstGeom prst="rect">
            <a:avLst/>
          </a:prstGeom>
          <a:noFill/>
        </p:spPr>
      </p:pic>
      <p:pic>
        <p:nvPicPr>
          <p:cNvPr id="1028" name="Рисунок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09650"/>
            <a:ext cx="1000100" cy="1115496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357290" y="2500306"/>
            <a:ext cx="27146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памятник погибшим в окрестностях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Самурской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солдатам Советской армии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357290" y="3786190"/>
            <a:ext cx="32147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братская могила у моста станицы </a:t>
            </a:r>
            <a:r>
              <a:rPr lang="ru-RU" sz="1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Самурской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9" y="1357298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братская могила станицы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Самурской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Изображение 5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785794"/>
            <a:ext cx="3429024" cy="234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184731" cy="46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1646052" y="141712"/>
            <a:ext cx="4997650" cy="105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ЖЕНСКОЕ ЛИЦО ПОБЕДЫ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071810"/>
            <a:ext cx="91440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БРАТСКОЙ МОГИЛЕ У МОСТА СТАНИЦЫ САМУРСКОЙ ПОХОРОНЕНЫ ПЯТЬ ЖЕНЩИН, КОТОРЫЕ БЫЛИ ЗАМУЧЕНЫ ВО ВРЕМЯ НЕМЕЦКОЙ АКУПАЦИИ 19.01.1943 ГОДА ЗА НЕСКОЛЬКО ДНЕЙ ДО ОСВОБОЖДЕНИЯ СТАНИЦЫ.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ЛОЗИЦКАЯ ИРИНА СИЛИФОНТЬЕВНА – 68 ЛЕТ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БОНДАРЕВА ВАРВАРА СЕМЁНОВНА – 72 ГОДА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ЗЕНКИНА АННА МАТВЕЕВНА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ЕРЁМЕНКО ЕКАТЕРИНА ТИМОФЕЕВНА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БОНДАРЕВА МАРИЯ ЕВСТИГНЕЕВНА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ЭТИ ЖЕНЩИНЫ ПОДДЕРЖИВАЛИ СВЯЗЬ С ПАРТИЗАНСКИМ ОТРЯДОМ, ДОСТАВЛЯЛИ ИМ  НУЖНЫЕ СВЕДЕНИЯ, РАСПРОСТРАНЯЛИ В СТАНИЦЕ ЛИСТОВКИ, НОСИЛИ В ОТРЯД ХЛЕБ, ПРОДУКТЫ. ОДНАЖДЫ КТО-ТО ДОНЁС ОБ ЭТОМ КОММЕНДАНТУ. ВСЕ ЖЕНЩИНЫ БЫЛИ АРЕСТОВАНЫ И ПОСЛЕ ДОЛГИХ ПЫТОК РАССТРЕЛЯНЫ.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ПАМЯТНИК ПОГИБШИМ ЖЕНЩИНАМ БЫЛ ОТКРЫТ В 1982 ГОДУ.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850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Использование историкокультурных ресурсов региона (исторических, литературных, природных памятников) в преподавании русского языка</vt:lpstr>
      <vt:lpstr>Цели и задачи</vt:lpstr>
      <vt:lpstr>Ожидаемые результаты, основные знания, умения и навыки, характеризующие результативность усвоения материала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этнокультурных ресурсов региона (исторических, литературных, природных памятников) в преподавании русского языка</dc:title>
  <dc:creator>Иван</dc:creator>
  <cp:lastModifiedBy>XTreme.ws</cp:lastModifiedBy>
  <cp:revision>33</cp:revision>
  <dcterms:created xsi:type="dcterms:W3CDTF">2017-06-27T15:51:30Z</dcterms:created>
  <dcterms:modified xsi:type="dcterms:W3CDTF">2018-11-26T13:24:56Z</dcterms:modified>
</cp:coreProperties>
</file>